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uk-UA" smtClean="0"/>
              <a:t>Зразок заголовка</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2036B384-DFD5-41E2-BABF-FC83C83F76EF}" type="datetimeFigureOut">
              <a:rPr lang="uk-UA" smtClean="0"/>
              <a:pPr/>
              <a:t>28.01.2020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6048FAA-2BA7-4F95-BDF9-B65941A28EF6}" type="slidenum">
              <a:rPr lang="uk-UA" smtClean="0"/>
              <a:pPr/>
              <a:t>‹#›</a:t>
            </a:fld>
            <a:endParaRPr lang="uk-UA"/>
          </a:p>
        </p:txBody>
      </p:sp>
    </p:spTree>
    <p:extLst>
      <p:ext uri="{BB962C8B-B14F-4D97-AF65-F5344CB8AC3E}">
        <p14:creationId xmlns="" xmlns:p14="http://schemas.microsoft.com/office/powerpoint/2010/main" val="2856445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uk-UA" smtClean="0"/>
              <a:t>Зразок заголовка</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2036B384-DFD5-41E2-BABF-FC83C83F76EF}" type="datetimeFigureOut">
              <a:rPr lang="uk-UA" smtClean="0"/>
              <a:pPr/>
              <a:t>28.01.2020</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B6048FAA-2BA7-4F95-BDF9-B65941A28EF6}" type="slidenum">
              <a:rPr lang="uk-UA" smtClean="0"/>
              <a:pPr/>
              <a:t>‹#›</a:t>
            </a:fld>
            <a:endParaRPr lang="uk-UA"/>
          </a:p>
        </p:txBody>
      </p:sp>
    </p:spTree>
    <p:extLst>
      <p:ext uri="{BB962C8B-B14F-4D97-AF65-F5344CB8AC3E}">
        <p14:creationId xmlns="" xmlns:p14="http://schemas.microsoft.com/office/powerpoint/2010/main" val="445174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uk-UA" smtClean="0"/>
              <a:t>Зразок заголовка</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2036B384-DFD5-41E2-BABF-FC83C83F76EF}" type="datetimeFigureOut">
              <a:rPr lang="uk-UA" smtClean="0"/>
              <a:pPr/>
              <a:t>28.01.2020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6048FAA-2BA7-4F95-BDF9-B65941A28EF6}" type="slidenum">
              <a:rPr lang="uk-UA" smtClean="0"/>
              <a:pPr/>
              <a:t>‹#›</a:t>
            </a:fld>
            <a:endParaRPr lang="uk-UA"/>
          </a:p>
        </p:txBody>
      </p:sp>
    </p:spTree>
    <p:extLst>
      <p:ext uri="{BB962C8B-B14F-4D97-AF65-F5344CB8AC3E}">
        <p14:creationId xmlns="" xmlns:p14="http://schemas.microsoft.com/office/powerpoint/2010/main" val="11867026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uk-UA" smtClean="0"/>
              <a:t>Зразок заголовка</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uk-UA" smtClean="0"/>
              <a:t>Редагувати стиль зразка тексту</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2036B384-DFD5-41E2-BABF-FC83C83F76EF}" type="datetimeFigureOut">
              <a:rPr lang="uk-UA" smtClean="0"/>
              <a:pPr/>
              <a:t>28.01.2020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6048FAA-2BA7-4F95-BDF9-B65941A28EF6}" type="slidenum">
              <a:rPr lang="uk-UA" smtClean="0"/>
              <a:pPr/>
              <a:t>‹#›</a:t>
            </a:fld>
            <a:endParaRPr lang="uk-UA"/>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 xmlns:p14="http://schemas.microsoft.com/office/powerpoint/2010/main" val="28648610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2036B384-DFD5-41E2-BABF-FC83C83F76EF}" type="datetimeFigureOut">
              <a:rPr lang="uk-UA" smtClean="0"/>
              <a:pPr/>
              <a:t>28.01.2020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6048FAA-2BA7-4F95-BDF9-B65941A28EF6}" type="slidenum">
              <a:rPr lang="uk-UA" smtClean="0"/>
              <a:pPr/>
              <a:t>‹#›</a:t>
            </a:fld>
            <a:endParaRPr lang="uk-UA"/>
          </a:p>
        </p:txBody>
      </p:sp>
    </p:spTree>
    <p:extLst>
      <p:ext uri="{BB962C8B-B14F-4D97-AF65-F5344CB8AC3E}">
        <p14:creationId xmlns="" xmlns:p14="http://schemas.microsoft.com/office/powerpoint/2010/main" val="4094454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uk-UA" smtClean="0"/>
              <a:t>Зразок заголовка</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036B384-DFD5-41E2-BABF-FC83C83F76EF}" type="datetimeFigureOut">
              <a:rPr lang="uk-UA" smtClean="0"/>
              <a:pPr/>
              <a:t>28.01.2020</a:t>
            </a:fld>
            <a:endParaRPr lang="uk-UA"/>
          </a:p>
        </p:txBody>
      </p:sp>
      <p:sp>
        <p:nvSpPr>
          <p:cNvPr id="4"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6048FAA-2BA7-4F95-BDF9-B65941A28EF6}" type="slidenum">
              <a:rPr lang="uk-UA" smtClean="0"/>
              <a:pPr/>
              <a:t>‹#›</a:t>
            </a:fld>
            <a:endParaRPr lang="uk-UA"/>
          </a:p>
        </p:txBody>
      </p:sp>
    </p:spTree>
    <p:extLst>
      <p:ext uri="{BB962C8B-B14F-4D97-AF65-F5344CB8AC3E}">
        <p14:creationId xmlns="" xmlns:p14="http://schemas.microsoft.com/office/powerpoint/2010/main" val="40669057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колонки з малю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uk-UA" smtClean="0"/>
              <a:t>Зразок заголовка</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smtClean="0"/>
              <a:t>Клацніть піктограму, щоб додати зображення</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smtClean="0"/>
              <a:t>Клацніть піктограму, щоб додати зображення</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smtClean="0"/>
              <a:t>Клацніть піктограму, щоб додати зображення</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036B384-DFD5-41E2-BABF-FC83C83F76EF}" type="datetimeFigureOut">
              <a:rPr lang="uk-UA" smtClean="0"/>
              <a:pPr/>
              <a:t>28.01.2020</a:t>
            </a:fld>
            <a:endParaRPr lang="uk-UA"/>
          </a:p>
        </p:txBody>
      </p:sp>
      <p:sp>
        <p:nvSpPr>
          <p:cNvPr id="4"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6048FAA-2BA7-4F95-BDF9-B65941A28EF6}" type="slidenum">
              <a:rPr lang="uk-UA" smtClean="0"/>
              <a:pPr/>
              <a:t>‹#›</a:t>
            </a:fld>
            <a:endParaRPr lang="uk-UA"/>
          </a:p>
        </p:txBody>
      </p:sp>
    </p:spTree>
    <p:extLst>
      <p:ext uri="{BB962C8B-B14F-4D97-AF65-F5344CB8AC3E}">
        <p14:creationId xmlns="" xmlns:p14="http://schemas.microsoft.com/office/powerpoint/2010/main" val="21661103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2036B384-DFD5-41E2-BABF-FC83C83F76EF}" type="datetimeFigureOut">
              <a:rPr lang="uk-UA" smtClean="0"/>
              <a:pPr/>
              <a:t>28.01.2020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6048FAA-2BA7-4F95-BDF9-B65941A28EF6}" type="slidenum">
              <a:rPr lang="uk-UA" smtClean="0"/>
              <a:pPr/>
              <a:t>‹#›</a:t>
            </a:fld>
            <a:endParaRPr lang="uk-UA"/>
          </a:p>
        </p:txBody>
      </p:sp>
    </p:spTree>
    <p:extLst>
      <p:ext uri="{BB962C8B-B14F-4D97-AF65-F5344CB8AC3E}">
        <p14:creationId xmlns="" xmlns:p14="http://schemas.microsoft.com/office/powerpoint/2010/main" val="38822078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uk-UA" smtClean="0"/>
              <a:t>Зразок заголовка</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2036B384-DFD5-41E2-BABF-FC83C83F76EF}" type="datetimeFigureOut">
              <a:rPr lang="uk-UA" smtClean="0"/>
              <a:pPr/>
              <a:t>28.01.2020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6048FAA-2BA7-4F95-BDF9-B65941A28EF6}" type="slidenum">
              <a:rPr lang="uk-UA" smtClean="0"/>
              <a:pPr/>
              <a:t>‹#›</a:t>
            </a:fld>
            <a:endParaRPr lang="uk-UA"/>
          </a:p>
        </p:txBody>
      </p:sp>
    </p:spTree>
    <p:extLst>
      <p:ext uri="{BB962C8B-B14F-4D97-AF65-F5344CB8AC3E}">
        <p14:creationId xmlns="" xmlns:p14="http://schemas.microsoft.com/office/powerpoint/2010/main" val="824966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idx="1"/>
          </p:nvPr>
        </p:nvSpPr>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3"/>
          <p:cNvSpPr>
            <a:spLocks noGrp="1"/>
          </p:cNvSpPr>
          <p:nvPr>
            <p:ph type="dt" sz="half" idx="10"/>
          </p:nvPr>
        </p:nvSpPr>
        <p:spPr/>
        <p:txBody>
          <a:bodyPr/>
          <a:lstStyle/>
          <a:p>
            <a:fld id="{2036B384-DFD5-41E2-BABF-FC83C83F76EF}" type="datetimeFigureOut">
              <a:rPr lang="uk-UA" smtClean="0"/>
              <a:pPr/>
              <a:t>28.01.2020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6048FAA-2BA7-4F95-BDF9-B65941A28EF6}" type="slidenum">
              <a:rPr lang="uk-UA" smtClean="0"/>
              <a:pPr/>
              <a:t>‹#›</a:t>
            </a:fld>
            <a:endParaRPr lang="uk-UA"/>
          </a:p>
        </p:txBody>
      </p:sp>
    </p:spTree>
    <p:extLst>
      <p:ext uri="{BB962C8B-B14F-4D97-AF65-F5344CB8AC3E}">
        <p14:creationId xmlns="" xmlns:p14="http://schemas.microsoft.com/office/powerpoint/2010/main" val="765913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2036B384-DFD5-41E2-BABF-FC83C83F76EF}" type="datetimeFigureOut">
              <a:rPr lang="uk-UA" smtClean="0"/>
              <a:pPr/>
              <a:t>28.01.2020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6048FAA-2BA7-4F95-BDF9-B65941A28EF6}" type="slidenum">
              <a:rPr lang="uk-UA" smtClean="0"/>
              <a:pPr/>
              <a:t>‹#›</a:t>
            </a:fld>
            <a:endParaRPr lang="uk-UA"/>
          </a:p>
        </p:txBody>
      </p:sp>
    </p:spTree>
    <p:extLst>
      <p:ext uri="{BB962C8B-B14F-4D97-AF65-F5344CB8AC3E}">
        <p14:creationId xmlns="" xmlns:p14="http://schemas.microsoft.com/office/powerpoint/2010/main" val="2329535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Date Placeholder 4"/>
          <p:cNvSpPr>
            <a:spLocks noGrp="1"/>
          </p:cNvSpPr>
          <p:nvPr>
            <p:ph type="dt" sz="half" idx="10"/>
          </p:nvPr>
        </p:nvSpPr>
        <p:spPr/>
        <p:txBody>
          <a:bodyPr/>
          <a:lstStyle/>
          <a:p>
            <a:fld id="{2036B384-DFD5-41E2-BABF-FC83C83F76EF}" type="datetimeFigureOut">
              <a:rPr lang="uk-UA" smtClean="0"/>
              <a:pPr/>
              <a:t>28.01.2020</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B6048FAA-2BA7-4F95-BDF9-B65941A28EF6}" type="slidenum">
              <a:rPr lang="uk-UA" smtClean="0"/>
              <a:pPr/>
              <a:t>‹#›</a:t>
            </a:fld>
            <a:endParaRPr lang="uk-UA"/>
          </a:p>
        </p:txBody>
      </p:sp>
    </p:spTree>
    <p:extLst>
      <p:ext uri="{BB962C8B-B14F-4D97-AF65-F5344CB8AC3E}">
        <p14:creationId xmlns="" xmlns:p14="http://schemas.microsoft.com/office/powerpoint/2010/main" val="926794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smtClean="0"/>
              <a:t>Зразок заголовка</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6"/>
          <p:cNvSpPr>
            <a:spLocks noGrp="1"/>
          </p:cNvSpPr>
          <p:nvPr>
            <p:ph type="dt" sz="half" idx="10"/>
          </p:nvPr>
        </p:nvSpPr>
        <p:spPr/>
        <p:txBody>
          <a:bodyPr/>
          <a:lstStyle/>
          <a:p>
            <a:fld id="{2036B384-DFD5-41E2-BABF-FC83C83F76EF}" type="datetimeFigureOut">
              <a:rPr lang="uk-UA" smtClean="0"/>
              <a:pPr/>
              <a:t>28.01.2020</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B6048FAA-2BA7-4F95-BDF9-B65941A28EF6}" type="slidenum">
              <a:rPr lang="uk-UA" smtClean="0"/>
              <a:pPr/>
              <a:t>‹#›</a:t>
            </a:fld>
            <a:endParaRPr lang="uk-UA"/>
          </a:p>
        </p:txBody>
      </p:sp>
    </p:spTree>
    <p:extLst>
      <p:ext uri="{BB962C8B-B14F-4D97-AF65-F5344CB8AC3E}">
        <p14:creationId xmlns="" xmlns:p14="http://schemas.microsoft.com/office/powerpoint/2010/main" val="4068334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7" name="Date Placeholder 2"/>
          <p:cNvSpPr>
            <a:spLocks noGrp="1"/>
          </p:cNvSpPr>
          <p:nvPr>
            <p:ph type="dt" sz="half" idx="10"/>
          </p:nvPr>
        </p:nvSpPr>
        <p:spPr/>
        <p:txBody>
          <a:bodyPr/>
          <a:lstStyle/>
          <a:p>
            <a:fld id="{2036B384-DFD5-41E2-BABF-FC83C83F76EF}" type="datetimeFigureOut">
              <a:rPr lang="uk-UA" smtClean="0"/>
              <a:pPr/>
              <a:t>28.01.2020</a:t>
            </a:fld>
            <a:endParaRPr lang="uk-UA"/>
          </a:p>
        </p:txBody>
      </p:sp>
      <p:sp>
        <p:nvSpPr>
          <p:cNvPr id="5" name="Footer Placeholder 3"/>
          <p:cNvSpPr>
            <a:spLocks noGrp="1"/>
          </p:cNvSpPr>
          <p:nvPr>
            <p:ph type="ftr" sz="quarter" idx="11"/>
          </p:nvPr>
        </p:nvSpPr>
        <p:spPr/>
        <p:txBody>
          <a:bodyPr/>
          <a:lstStyle/>
          <a:p>
            <a:endParaRPr lang="uk-UA"/>
          </a:p>
        </p:txBody>
      </p:sp>
      <p:sp>
        <p:nvSpPr>
          <p:cNvPr id="6" name="Slide Number Placeholder 4"/>
          <p:cNvSpPr>
            <a:spLocks noGrp="1"/>
          </p:cNvSpPr>
          <p:nvPr>
            <p:ph type="sldNum" sz="quarter" idx="12"/>
          </p:nvPr>
        </p:nvSpPr>
        <p:spPr/>
        <p:txBody>
          <a:bodyPr/>
          <a:lstStyle/>
          <a:p>
            <a:fld id="{B6048FAA-2BA7-4F95-BDF9-B65941A28EF6}" type="slidenum">
              <a:rPr lang="uk-UA" smtClean="0"/>
              <a:pPr/>
              <a:t>‹#›</a:t>
            </a:fld>
            <a:endParaRPr lang="uk-UA"/>
          </a:p>
        </p:txBody>
      </p:sp>
    </p:spTree>
    <p:extLst>
      <p:ext uri="{BB962C8B-B14F-4D97-AF65-F5344CB8AC3E}">
        <p14:creationId xmlns="" xmlns:p14="http://schemas.microsoft.com/office/powerpoint/2010/main" val="1719573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036B384-DFD5-41E2-BABF-FC83C83F76EF}" type="datetimeFigureOut">
              <a:rPr lang="uk-UA" smtClean="0"/>
              <a:pPr/>
              <a:t>28.01.2020</a:t>
            </a:fld>
            <a:endParaRPr lang="uk-UA"/>
          </a:p>
        </p:txBody>
      </p:sp>
      <p:sp>
        <p:nvSpPr>
          <p:cNvPr id="5" name="Footer Placeholder 2"/>
          <p:cNvSpPr>
            <a:spLocks noGrp="1"/>
          </p:cNvSpPr>
          <p:nvPr>
            <p:ph type="ftr" sz="quarter" idx="11"/>
          </p:nvPr>
        </p:nvSpPr>
        <p:spPr/>
        <p:txBody>
          <a:bodyPr/>
          <a:lstStyle/>
          <a:p>
            <a:endParaRPr lang="uk-UA"/>
          </a:p>
        </p:txBody>
      </p:sp>
      <p:sp>
        <p:nvSpPr>
          <p:cNvPr id="6" name="Slide Number Placeholder 3"/>
          <p:cNvSpPr>
            <a:spLocks noGrp="1"/>
          </p:cNvSpPr>
          <p:nvPr>
            <p:ph type="sldNum" sz="quarter" idx="12"/>
          </p:nvPr>
        </p:nvSpPr>
        <p:spPr/>
        <p:txBody>
          <a:bodyPr/>
          <a:lstStyle/>
          <a:p>
            <a:fld id="{B6048FAA-2BA7-4F95-BDF9-B65941A28EF6}" type="slidenum">
              <a:rPr lang="uk-UA" smtClean="0"/>
              <a:pPr/>
              <a:t>‹#›</a:t>
            </a:fld>
            <a:endParaRPr lang="uk-UA"/>
          </a:p>
        </p:txBody>
      </p:sp>
    </p:spTree>
    <p:extLst>
      <p:ext uri="{BB962C8B-B14F-4D97-AF65-F5344CB8AC3E}">
        <p14:creationId xmlns="" xmlns:p14="http://schemas.microsoft.com/office/powerpoint/2010/main" val="104043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uk-UA" smtClean="0"/>
              <a:t>Зразок заголовка</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7" name="Date Placeholder 4"/>
          <p:cNvSpPr>
            <a:spLocks noGrp="1"/>
          </p:cNvSpPr>
          <p:nvPr>
            <p:ph type="dt" sz="half" idx="10"/>
          </p:nvPr>
        </p:nvSpPr>
        <p:spPr/>
        <p:txBody>
          <a:bodyPr/>
          <a:lstStyle/>
          <a:p>
            <a:fld id="{2036B384-DFD5-41E2-BABF-FC83C83F76EF}" type="datetimeFigureOut">
              <a:rPr lang="uk-UA" smtClean="0"/>
              <a:pPr/>
              <a:t>28.01.2020</a:t>
            </a:fld>
            <a:endParaRPr lang="uk-UA"/>
          </a:p>
        </p:txBody>
      </p:sp>
      <p:sp>
        <p:nvSpPr>
          <p:cNvPr id="5" name="Footer Placeholder 5"/>
          <p:cNvSpPr>
            <a:spLocks noGrp="1"/>
          </p:cNvSpPr>
          <p:nvPr>
            <p:ph type="ftr" sz="quarter" idx="11"/>
          </p:nvPr>
        </p:nvSpPr>
        <p:spPr/>
        <p:txBody>
          <a:bodyPr/>
          <a:lstStyle/>
          <a:p>
            <a:endParaRPr lang="uk-UA"/>
          </a:p>
        </p:txBody>
      </p:sp>
      <p:sp>
        <p:nvSpPr>
          <p:cNvPr id="6" name="Slide Number Placeholder 6"/>
          <p:cNvSpPr>
            <a:spLocks noGrp="1"/>
          </p:cNvSpPr>
          <p:nvPr>
            <p:ph type="sldNum" sz="quarter" idx="12"/>
          </p:nvPr>
        </p:nvSpPr>
        <p:spPr/>
        <p:txBody>
          <a:bodyPr/>
          <a:lstStyle/>
          <a:p>
            <a:fld id="{B6048FAA-2BA7-4F95-BDF9-B65941A28EF6}" type="slidenum">
              <a:rPr lang="uk-UA" smtClean="0"/>
              <a:pPr/>
              <a:t>‹#›</a:t>
            </a:fld>
            <a:endParaRPr lang="uk-UA"/>
          </a:p>
        </p:txBody>
      </p:sp>
    </p:spTree>
    <p:extLst>
      <p:ext uri="{BB962C8B-B14F-4D97-AF65-F5344CB8AC3E}">
        <p14:creationId xmlns="" xmlns:p14="http://schemas.microsoft.com/office/powerpoint/2010/main" val="3964069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uk-UA" smtClean="0"/>
              <a:t>Зразок заголовка</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2036B384-DFD5-41E2-BABF-FC83C83F76EF}" type="datetimeFigureOut">
              <a:rPr lang="uk-UA" smtClean="0"/>
              <a:pPr/>
              <a:t>28.01.2020</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B6048FAA-2BA7-4F95-BDF9-B65941A28EF6}" type="slidenum">
              <a:rPr lang="uk-UA" smtClean="0"/>
              <a:pPr/>
              <a:t>‹#›</a:t>
            </a:fld>
            <a:endParaRPr lang="uk-UA"/>
          </a:p>
        </p:txBody>
      </p:sp>
    </p:spTree>
    <p:extLst>
      <p:ext uri="{BB962C8B-B14F-4D97-AF65-F5344CB8AC3E}">
        <p14:creationId xmlns="" xmlns:p14="http://schemas.microsoft.com/office/powerpoint/2010/main" val="1534506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uk-UA" smtClean="0"/>
              <a:t>Зразок заголовка</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036B384-DFD5-41E2-BABF-FC83C83F76EF}" type="datetimeFigureOut">
              <a:rPr lang="uk-UA" smtClean="0"/>
              <a:pPr/>
              <a:t>28.01.2020</a:t>
            </a:fld>
            <a:endParaRPr lang="uk-UA"/>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uk-UA"/>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B6048FAA-2BA7-4F95-BDF9-B65941A28EF6}" type="slidenum">
              <a:rPr lang="uk-UA" smtClean="0"/>
              <a:pPr/>
              <a:t>‹#›</a:t>
            </a:fld>
            <a:endParaRPr lang="uk-UA"/>
          </a:p>
        </p:txBody>
      </p:sp>
    </p:spTree>
    <p:extLst>
      <p:ext uri="{BB962C8B-B14F-4D97-AF65-F5344CB8AC3E}">
        <p14:creationId xmlns="" xmlns:p14="http://schemas.microsoft.com/office/powerpoint/2010/main" val="384598595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0375" y="209840"/>
            <a:ext cx="7886700" cy="4467080"/>
          </a:xfrm>
        </p:spPr>
        <p:txBody>
          <a:bodyPr>
            <a:normAutofit fontScale="90000"/>
          </a:bodyPr>
          <a:lstStyle/>
          <a:p>
            <a:pPr algn="ctr"/>
            <a:r>
              <a:rPr lang="uk-UA" sz="3600" b="1" dirty="0" smtClean="0">
                <a:latin typeface="Arial Narrow" panose="020B0606020202030204" pitchFamily="34" charset="0"/>
              </a:rPr>
              <a:t>Стаття 24. </a:t>
            </a:r>
            <a:br>
              <a:rPr lang="uk-UA" sz="3600" b="1" dirty="0" smtClean="0">
                <a:latin typeface="Arial Narrow" panose="020B0606020202030204" pitchFamily="34" charset="0"/>
              </a:rPr>
            </a:br>
            <a:r>
              <a:rPr lang="uk-UA" sz="3600" b="1" dirty="0" smtClean="0">
                <a:latin typeface="Arial Narrow" panose="020B0606020202030204" pitchFamily="34" charset="0"/>
              </a:rPr>
              <a:t>Плата за користування мисливськими угіддями </a:t>
            </a:r>
            <a:r>
              <a:rPr lang="uk-UA" sz="2200" b="1" dirty="0" smtClean="0">
                <a:latin typeface="Arial Narrow" panose="020B0606020202030204" pitchFamily="34" charset="0"/>
              </a:rPr>
              <a:t/>
            </a:r>
            <a:br>
              <a:rPr lang="uk-UA" sz="2200" b="1" dirty="0" smtClean="0">
                <a:latin typeface="Arial Narrow" panose="020B0606020202030204" pitchFamily="34" charset="0"/>
              </a:rPr>
            </a:br>
            <a:r>
              <a:rPr lang="uk-UA" sz="2200" b="1" dirty="0" smtClean="0">
                <a:latin typeface="Arial Narrow" panose="020B0606020202030204" pitchFamily="34" charset="0"/>
              </a:rPr>
              <a:t/>
            </a:r>
            <a:br>
              <a:rPr lang="uk-UA" sz="2200" b="1" dirty="0" smtClean="0">
                <a:latin typeface="Arial Narrow" panose="020B0606020202030204" pitchFamily="34" charset="0"/>
              </a:rPr>
            </a:br>
            <a:r>
              <a:rPr lang="uk-UA" sz="2200" b="1" dirty="0" smtClean="0">
                <a:latin typeface="Arial Narrow" panose="020B0606020202030204" pitchFamily="34" charset="0"/>
              </a:rPr>
              <a:t>     </a:t>
            </a:r>
            <a:r>
              <a:rPr lang="uk-UA" sz="3100" b="1" dirty="0" smtClean="0">
                <a:solidFill>
                  <a:srgbClr val="FF0000"/>
                </a:solidFill>
                <a:latin typeface="Arial Narrow" panose="020B0606020202030204" pitchFamily="34" charset="0"/>
              </a:rPr>
              <a:t>Користування мисливськими угіддями є платним. </a:t>
            </a:r>
            <a:br>
              <a:rPr lang="uk-UA" sz="3100" b="1" dirty="0" smtClean="0">
                <a:solidFill>
                  <a:srgbClr val="FF0000"/>
                </a:solidFill>
                <a:latin typeface="Arial Narrow" panose="020B0606020202030204" pitchFamily="34" charset="0"/>
              </a:rPr>
            </a:br>
            <a:r>
              <a:rPr lang="uk-UA" sz="2200" b="1" dirty="0" smtClean="0">
                <a:latin typeface="Arial Narrow" panose="020B0606020202030204" pitchFamily="34" charset="0"/>
              </a:rPr>
              <a:t/>
            </a:r>
            <a:br>
              <a:rPr lang="uk-UA" sz="2200" b="1" dirty="0" smtClean="0">
                <a:latin typeface="Arial Narrow" panose="020B0606020202030204" pitchFamily="34" charset="0"/>
              </a:rPr>
            </a:br>
            <a:r>
              <a:rPr lang="uk-UA" sz="2200" b="1" dirty="0" smtClean="0">
                <a:latin typeface="Arial Narrow" panose="020B0606020202030204" pitchFamily="34" charset="0"/>
              </a:rPr>
              <a:t>     Розмір та порядок внесення плати за користування мисливськими </a:t>
            </a:r>
            <a:br>
              <a:rPr lang="uk-UA" sz="2200" b="1" dirty="0" smtClean="0">
                <a:latin typeface="Arial Narrow" panose="020B0606020202030204" pitchFamily="34" charset="0"/>
              </a:rPr>
            </a:br>
            <a:r>
              <a:rPr lang="uk-UA" sz="2200" b="1" dirty="0" smtClean="0">
                <a:latin typeface="Arial Narrow" panose="020B0606020202030204" pitchFamily="34" charset="0"/>
              </a:rPr>
              <a:t>угіддями визначаються  у  договорі  між  користувачем  мисливських </a:t>
            </a:r>
            <a:br>
              <a:rPr lang="uk-UA" sz="2200" b="1" dirty="0" smtClean="0">
                <a:latin typeface="Arial Narrow" panose="020B0606020202030204" pitchFamily="34" charset="0"/>
              </a:rPr>
            </a:br>
            <a:r>
              <a:rPr lang="uk-UA" sz="2200" b="1" dirty="0" smtClean="0">
                <a:latin typeface="Arial Narrow" panose="020B0606020202030204" pitchFamily="34" charset="0"/>
              </a:rPr>
              <a:t>угідь  та  власником або постійним користувачем земельних ділянок, </a:t>
            </a:r>
            <a:br>
              <a:rPr lang="uk-UA" sz="2200" b="1" dirty="0" smtClean="0">
                <a:latin typeface="Arial Narrow" panose="020B0606020202030204" pitchFamily="34" charset="0"/>
              </a:rPr>
            </a:br>
            <a:r>
              <a:rPr lang="uk-UA" sz="2200" b="1" dirty="0" smtClean="0">
                <a:latin typeface="Arial Narrow" panose="020B0606020202030204" pitchFamily="34" charset="0"/>
              </a:rPr>
              <a:t>на яких знаходяться ці угіддя. </a:t>
            </a:r>
            <a:br>
              <a:rPr lang="uk-UA" sz="2200" b="1" dirty="0" smtClean="0">
                <a:latin typeface="Arial Narrow" panose="020B0606020202030204" pitchFamily="34" charset="0"/>
              </a:rPr>
            </a:br>
            <a:r>
              <a:rPr lang="uk-UA" sz="2200" b="1" dirty="0" smtClean="0">
                <a:latin typeface="Arial Narrow" panose="020B0606020202030204" pitchFamily="34" charset="0"/>
              </a:rPr>
              <a:t>     Розмір плати   за    користування    мисливськими    угіддями </a:t>
            </a:r>
            <a:br>
              <a:rPr lang="uk-UA" sz="2200" b="1" dirty="0" smtClean="0">
                <a:latin typeface="Arial Narrow" panose="020B0606020202030204" pitchFamily="34" charset="0"/>
              </a:rPr>
            </a:br>
            <a:r>
              <a:rPr lang="uk-UA" sz="2200" b="1" dirty="0" smtClean="0">
                <a:latin typeface="Arial Narrow" panose="020B0606020202030204" pitchFamily="34" charset="0"/>
              </a:rPr>
              <a:t>встановлюється  залежно від їх місцезнаходження,  природної якості </a:t>
            </a:r>
            <a:br>
              <a:rPr lang="uk-UA" sz="2200" b="1" dirty="0" smtClean="0">
                <a:latin typeface="Arial Narrow" panose="020B0606020202030204" pitchFamily="34" charset="0"/>
              </a:rPr>
            </a:br>
            <a:r>
              <a:rPr lang="uk-UA" sz="2200" b="1" dirty="0" smtClean="0">
                <a:latin typeface="Arial Narrow" panose="020B0606020202030204" pitchFamily="34" charset="0"/>
              </a:rPr>
              <a:t>та інших факторів. </a:t>
            </a:r>
            <a:r>
              <a:rPr lang="uk-UA" dirty="0" smtClean="0"/>
              <a:t/>
            </a:r>
            <a:br>
              <a:rPr lang="uk-UA" dirty="0" smtClean="0"/>
            </a:br>
            <a:endParaRPr lang="uk-UA" dirty="0"/>
          </a:p>
        </p:txBody>
      </p:sp>
      <p:sp>
        <p:nvSpPr>
          <p:cNvPr id="5" name="AutoShape 4" descr="http://semlis.com.ua/fileadmin/user_upload_lg_semenivskyi/fotogallery/%D0%9C%D0%B8%D1%81%D0%BB%D0%B8%D0%B2%D1%81%D1%82%D0%B2%D0%BE/DSC_0044.JPG"/>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pic>
        <p:nvPicPr>
          <p:cNvPr id="2056" name="Picture 8" descr="Результат пошуку зображень за запитом &quot;мисливські угіддя&quot;"/>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4606074"/>
            <a:ext cx="3006436" cy="2251926"/>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Рисунок 5"/>
          <p:cNvPicPr>
            <a:picLocks noChangeAspect="1"/>
          </p:cNvPicPr>
          <p:nvPr/>
        </p:nvPicPr>
        <p:blipFill>
          <a:blip r:embed="rId3"/>
          <a:stretch>
            <a:fillRect/>
          </a:stretch>
        </p:blipFill>
        <p:spPr>
          <a:xfrm>
            <a:off x="3006436" y="4606074"/>
            <a:ext cx="3006437" cy="2251926"/>
          </a:xfrm>
          <a:prstGeom prst="rect">
            <a:avLst/>
          </a:prstGeom>
        </p:spPr>
      </p:pic>
      <p:pic>
        <p:nvPicPr>
          <p:cNvPr id="7" name="Рисунок 6"/>
          <p:cNvPicPr>
            <a:picLocks noChangeAspect="1"/>
          </p:cNvPicPr>
          <p:nvPr/>
        </p:nvPicPr>
        <p:blipFill>
          <a:blip r:embed="rId4"/>
          <a:stretch>
            <a:fillRect/>
          </a:stretch>
        </p:blipFill>
        <p:spPr>
          <a:xfrm>
            <a:off x="6012872" y="4631612"/>
            <a:ext cx="3137469" cy="2226388"/>
          </a:xfrm>
          <a:prstGeom prst="rect">
            <a:avLst/>
          </a:prstGeom>
        </p:spPr>
      </p:pic>
    </p:spTree>
    <p:extLst>
      <p:ext uri="{BB962C8B-B14F-4D97-AF65-F5344CB8AC3E}">
        <p14:creationId xmlns="" xmlns:p14="http://schemas.microsoft.com/office/powerpoint/2010/main" val="8194374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8810" y="65374"/>
            <a:ext cx="8531225" cy="6792625"/>
          </a:xfrm>
        </p:spPr>
        <p:txBody>
          <a:bodyPr>
            <a:normAutofit fontScale="90000"/>
          </a:bodyPr>
          <a:lstStyle/>
          <a:p>
            <a:r>
              <a:rPr lang="ru-RU" sz="3600" b="1" dirty="0" smtClean="0">
                <a:latin typeface="Arial Narrow" panose="020B0606020202030204" pitchFamily="34" charset="0"/>
              </a:rPr>
              <a:t>ФОРМУЛА РОЗРАХУНКУ </a:t>
            </a:r>
            <a:r>
              <a:rPr lang="ru-RU" sz="3600" b="1" dirty="0">
                <a:latin typeface="Arial Narrow" panose="020B0606020202030204" pitchFamily="34" charset="0"/>
              </a:rPr>
              <a:t>РОЗМІРУ </a:t>
            </a:r>
            <a:r>
              <a:rPr lang="ru-RU" sz="3600" b="1" dirty="0" smtClean="0">
                <a:latin typeface="Arial Narrow" panose="020B0606020202030204" pitchFamily="34" charset="0"/>
              </a:rPr>
              <a:t>ПЛАТИ</a:t>
            </a:r>
            <a:br>
              <a:rPr lang="ru-RU" sz="3600" b="1" dirty="0" smtClean="0">
                <a:latin typeface="Arial Narrow" panose="020B0606020202030204" pitchFamily="34" charset="0"/>
              </a:rPr>
            </a:br>
            <a:r>
              <a:rPr lang="uk-UA" dirty="0" smtClean="0"/>
              <a:t/>
            </a:r>
            <a:br>
              <a:rPr lang="uk-UA" dirty="0" smtClean="0"/>
            </a:br>
            <a:r>
              <a:rPr lang="uk-UA" dirty="0" smtClean="0"/>
              <a:t/>
            </a:r>
            <a:br>
              <a:rPr lang="uk-UA" dirty="0" smtClean="0"/>
            </a:br>
            <a:r>
              <a:rPr lang="uk-UA" dirty="0"/>
              <a:t/>
            </a:r>
            <a:br>
              <a:rPr lang="uk-UA" dirty="0"/>
            </a:br>
            <a:r>
              <a:rPr lang="uk-UA" dirty="0" smtClean="0"/>
              <a:t>	</a:t>
            </a:r>
            <a:r>
              <a:rPr lang="uk-UA" sz="4400" b="1" i="1" dirty="0" smtClean="0">
                <a:solidFill>
                  <a:srgbClr val="FFFF00"/>
                </a:solidFill>
                <a:latin typeface="Arial Narrow" panose="020B0606020202030204" pitchFamily="34" charset="0"/>
              </a:rPr>
              <a:t>і</a:t>
            </a:r>
            <a:r>
              <a:rPr lang="uk-UA" sz="2400" b="1" dirty="0" smtClean="0">
                <a:latin typeface="Arial Narrow" panose="020B0606020202030204" pitchFamily="34" charset="0"/>
              </a:rPr>
              <a:t> </a:t>
            </a:r>
            <a:r>
              <a:rPr lang="uk-UA" sz="2400" b="1" dirty="0">
                <a:latin typeface="Arial Narrow" panose="020B0606020202030204" pitchFamily="34" charset="0"/>
              </a:rPr>
              <a:t>– кількість видів мисливських тварин, на які ведеться добування в угіддях користувача;</a:t>
            </a:r>
            <a:br>
              <a:rPr lang="uk-UA" sz="2400" b="1" dirty="0">
                <a:latin typeface="Arial Narrow" panose="020B0606020202030204" pitchFamily="34" charset="0"/>
              </a:rPr>
            </a:br>
            <a:r>
              <a:rPr lang="uk-UA" sz="2400" b="1" dirty="0" smtClean="0">
                <a:latin typeface="Arial Narrow" panose="020B0606020202030204" pitchFamily="34" charset="0"/>
              </a:rPr>
              <a:t>	</a:t>
            </a:r>
            <a:r>
              <a:rPr lang="en-US" sz="3100" b="1" i="1" dirty="0" smtClean="0">
                <a:solidFill>
                  <a:srgbClr val="FFFF00"/>
                </a:solidFill>
                <a:latin typeface="Arial Narrow" panose="020B0606020202030204" pitchFamily="34" charset="0"/>
              </a:rPr>
              <a:t>Li</a:t>
            </a:r>
            <a:r>
              <a:rPr lang="uk-UA" sz="2400" b="1" dirty="0" smtClean="0">
                <a:latin typeface="Arial Narrow" panose="020B0606020202030204" pitchFamily="34" charset="0"/>
              </a:rPr>
              <a:t> </a:t>
            </a:r>
            <a:r>
              <a:rPr lang="uk-UA" sz="2400" b="1" dirty="0">
                <a:latin typeface="Arial Narrow" panose="020B0606020202030204" pitchFamily="34" charset="0"/>
              </a:rPr>
              <a:t>– ліміт добування </a:t>
            </a:r>
            <a:r>
              <a:rPr lang="uk-UA" sz="2400" b="1" i="1" dirty="0">
                <a:latin typeface="Arial Narrow" panose="020B0606020202030204" pitchFamily="34" charset="0"/>
              </a:rPr>
              <a:t>і</a:t>
            </a:r>
            <a:r>
              <a:rPr lang="uk-UA" sz="2400" b="1" dirty="0">
                <a:latin typeface="Arial Narrow" panose="020B0606020202030204" pitchFamily="34" charset="0"/>
              </a:rPr>
              <a:t>-го виду ресурсів мисливських тварин на площі угідь, що надана у користування, особин;</a:t>
            </a:r>
            <a:br>
              <a:rPr lang="uk-UA" sz="2400" b="1" dirty="0">
                <a:latin typeface="Arial Narrow" panose="020B0606020202030204" pitchFamily="34" charset="0"/>
              </a:rPr>
            </a:br>
            <a:r>
              <a:rPr lang="uk-UA" sz="2400" b="1" dirty="0" smtClean="0">
                <a:latin typeface="Arial Narrow" panose="020B0606020202030204" pitchFamily="34" charset="0"/>
              </a:rPr>
              <a:t>	</a:t>
            </a:r>
            <a:r>
              <a:rPr lang="en-US" sz="3100" b="1" i="1" dirty="0" smtClean="0">
                <a:solidFill>
                  <a:srgbClr val="FFFF00"/>
                </a:solidFill>
                <a:latin typeface="Arial Narrow" panose="020B0606020202030204" pitchFamily="34" charset="0"/>
              </a:rPr>
              <a:t>Oi</a:t>
            </a:r>
            <a:r>
              <a:rPr lang="ru-RU" sz="3100" b="1" dirty="0" smtClean="0">
                <a:solidFill>
                  <a:srgbClr val="FFFF00"/>
                </a:solidFill>
                <a:latin typeface="Arial Narrow" panose="020B0606020202030204" pitchFamily="34" charset="0"/>
              </a:rPr>
              <a:t> </a:t>
            </a:r>
            <a:r>
              <a:rPr lang="ru-RU" sz="2400" b="1" dirty="0">
                <a:latin typeface="Arial Narrow" panose="020B0606020202030204" pitchFamily="34" charset="0"/>
              </a:rPr>
              <a:t>– </a:t>
            </a:r>
            <a:r>
              <a:rPr lang="uk-UA" sz="2400" b="1" dirty="0">
                <a:latin typeface="Arial Narrow" panose="020B0606020202030204" pitchFamily="34" charset="0"/>
              </a:rPr>
              <a:t>отримано ліцензій на добування і-го виду ресурсів мисливських тварин на площі угідь, що надана у користування, шт.;</a:t>
            </a:r>
            <a:br>
              <a:rPr lang="uk-UA" sz="2400" b="1" dirty="0">
                <a:latin typeface="Arial Narrow" panose="020B0606020202030204" pitchFamily="34" charset="0"/>
              </a:rPr>
            </a:br>
            <a:r>
              <a:rPr lang="uk-UA" sz="2400" b="1" dirty="0" smtClean="0">
                <a:latin typeface="Arial Narrow" panose="020B0606020202030204" pitchFamily="34" charset="0"/>
              </a:rPr>
              <a:t>	</a:t>
            </a:r>
            <a:r>
              <a:rPr lang="uk-UA" sz="3100" b="1" i="1" dirty="0" smtClean="0">
                <a:solidFill>
                  <a:srgbClr val="FFFF00"/>
                </a:solidFill>
                <a:latin typeface="Arial Narrow" panose="020B0606020202030204" pitchFamily="34" charset="0"/>
              </a:rPr>
              <a:t>1нго</a:t>
            </a:r>
            <a:r>
              <a:rPr lang="uk-UA" sz="2400" b="1" dirty="0" smtClean="0">
                <a:latin typeface="Arial Narrow" panose="020B0606020202030204" pitchFamily="34" charset="0"/>
              </a:rPr>
              <a:t> </a:t>
            </a:r>
            <a:r>
              <a:rPr lang="uk-UA" sz="2400" b="1" dirty="0">
                <a:latin typeface="Arial Narrow" panose="020B0606020202030204" pitchFamily="34" charset="0"/>
              </a:rPr>
              <a:t>– національна грошова одиниця, 1 грн.;</a:t>
            </a:r>
            <a:br>
              <a:rPr lang="uk-UA" sz="2400" b="1" dirty="0">
                <a:latin typeface="Arial Narrow" panose="020B0606020202030204" pitchFamily="34" charset="0"/>
              </a:rPr>
            </a:br>
            <a:r>
              <a:rPr lang="uk-UA" sz="2400" b="1" dirty="0" smtClean="0">
                <a:latin typeface="Arial Narrow" panose="020B0606020202030204" pitchFamily="34" charset="0"/>
              </a:rPr>
              <a:t>	</a:t>
            </a:r>
            <a:r>
              <a:rPr lang="uk-UA" sz="3100" b="1" i="1" dirty="0" err="1" smtClean="0">
                <a:solidFill>
                  <a:srgbClr val="FFFF00"/>
                </a:solidFill>
                <a:latin typeface="Arial Narrow" panose="020B0606020202030204" pitchFamily="34" charset="0"/>
              </a:rPr>
              <a:t>Кувм</a:t>
            </a:r>
            <a:r>
              <a:rPr lang="uk-UA" sz="3100" b="1" dirty="0" smtClean="0">
                <a:solidFill>
                  <a:srgbClr val="FFFF00"/>
                </a:solidFill>
                <a:latin typeface="Arial Narrow" panose="020B0606020202030204" pitchFamily="34" charset="0"/>
              </a:rPr>
              <a:t> </a:t>
            </a:r>
            <a:r>
              <a:rPr lang="uk-UA" sz="2400" b="1" dirty="0">
                <a:latin typeface="Arial Narrow" panose="020B0606020202030204" pitchFamily="34" charset="0"/>
              </a:rPr>
              <a:t>– коефіцієнт, що враховує умови ведення мисливського господарства користувача;</a:t>
            </a:r>
            <a:br>
              <a:rPr lang="uk-UA" sz="2400" b="1" dirty="0">
                <a:latin typeface="Arial Narrow" panose="020B0606020202030204" pitchFamily="34" charset="0"/>
              </a:rPr>
            </a:br>
            <a:r>
              <a:rPr lang="uk-UA" sz="2400" b="1" dirty="0" smtClean="0">
                <a:latin typeface="Arial Narrow" panose="020B0606020202030204" pitchFamily="34" charset="0"/>
              </a:rPr>
              <a:t>	</a:t>
            </a:r>
            <a:r>
              <a:rPr lang="uk-UA" sz="3100" b="1" i="1" dirty="0" smtClean="0">
                <a:solidFill>
                  <a:srgbClr val="FFFF00"/>
                </a:solidFill>
                <a:latin typeface="Arial Narrow" panose="020B0606020202030204" pitchFamily="34" charset="0"/>
              </a:rPr>
              <a:t>Кін</a:t>
            </a:r>
            <a:r>
              <a:rPr lang="uk-UA" sz="3100" b="1" dirty="0" smtClean="0">
                <a:solidFill>
                  <a:srgbClr val="FFFF00"/>
                </a:solidFill>
                <a:latin typeface="Arial Narrow" panose="020B0606020202030204" pitchFamily="34" charset="0"/>
              </a:rPr>
              <a:t> </a:t>
            </a:r>
            <a:r>
              <a:rPr lang="uk-UA" sz="2400" b="1" dirty="0">
                <a:latin typeface="Arial Narrow" panose="020B0606020202030204" pitchFamily="34" charset="0"/>
              </a:rPr>
              <a:t>– коефіцієнт, що враховує індекс інфляції року, за який справляється плата.</a:t>
            </a:r>
          </a:p>
        </p:txBody>
      </p:sp>
      <p:sp>
        <p:nvSpPr>
          <p:cNvPr id="3" name="Rectangle 2"/>
          <p:cNvSpPr>
            <a:spLocks noChangeArrowheads="1"/>
          </p:cNvSpPr>
          <p:nvPr/>
        </p:nvSpPr>
        <p:spPr bwMode="auto">
          <a:xfrm>
            <a:off x="-41564" y="-144463"/>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4" name="Об'єкт 3"/>
          <p:cNvGraphicFramePr>
            <a:graphicFrameLocks noChangeAspect="1"/>
          </p:cNvGraphicFramePr>
          <p:nvPr>
            <p:extLst>
              <p:ext uri="{D42A27DB-BD31-4B8C-83A1-F6EECF244321}">
                <p14:modId xmlns="" xmlns:p14="http://schemas.microsoft.com/office/powerpoint/2010/main" val="4022057760"/>
              </p:ext>
            </p:extLst>
          </p:nvPr>
        </p:nvGraphicFramePr>
        <p:xfrm>
          <a:off x="3006435" y="640131"/>
          <a:ext cx="4098995" cy="1562742"/>
        </p:xfrm>
        <a:graphic>
          <a:graphicData uri="http://schemas.openxmlformats.org/presentationml/2006/ole">
            <p:oleObj spid="_x0000_s3079" name="Формула" r:id="rId3" imgW="1790700" imgH="698500" progId="Equation.3">
              <p:embed/>
            </p:oleObj>
          </a:graphicData>
        </a:graphic>
      </p:graphicFrame>
    </p:spTree>
    <p:extLst>
      <p:ext uri="{BB962C8B-B14F-4D97-AF65-F5344CB8AC3E}">
        <p14:creationId xmlns="" xmlns:p14="http://schemas.microsoft.com/office/powerpoint/2010/main" val="27851945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8810" y="65374"/>
            <a:ext cx="8531225" cy="6792625"/>
          </a:xfrm>
        </p:spPr>
        <p:txBody>
          <a:bodyPr>
            <a:normAutofit fontScale="90000"/>
          </a:bodyPr>
          <a:lstStyle/>
          <a:p>
            <a:pPr algn="ctr"/>
            <a:r>
              <a:rPr lang="uk-UA" sz="4000" b="1" dirty="0" smtClean="0">
                <a:solidFill>
                  <a:schemeClr val="accent3">
                    <a:lumMod val="60000"/>
                    <a:lumOff val="40000"/>
                  </a:schemeClr>
                </a:solidFill>
                <a:latin typeface="Arial Narrow" panose="020B0606020202030204" pitchFamily="34" charset="0"/>
              </a:rPr>
              <a:t>Визначений розмір плати</a:t>
            </a:r>
            <a:br>
              <a:rPr lang="uk-UA" sz="4000" b="1" dirty="0" smtClean="0">
                <a:solidFill>
                  <a:schemeClr val="accent3">
                    <a:lumMod val="60000"/>
                    <a:lumOff val="40000"/>
                  </a:schemeClr>
                </a:solidFill>
                <a:latin typeface="Arial Narrow" panose="020B0606020202030204" pitchFamily="34" charset="0"/>
              </a:rPr>
            </a:br>
            <a:r>
              <a:rPr lang="uk-UA" sz="3600" b="1" dirty="0" smtClean="0">
                <a:latin typeface="Arial Narrow" panose="020B0606020202030204" pitchFamily="34" charset="0"/>
              </a:rPr>
              <a:t>Коефіцієнт, що враховує умови ведення мисливського господарства на основі класифікації мисливських угідь – </a:t>
            </a:r>
            <a:r>
              <a:rPr lang="uk-UA" sz="3600" b="1" dirty="0" err="1" smtClean="0">
                <a:latin typeface="Arial Narrow" panose="020B0606020202030204" pitchFamily="34" charset="0"/>
              </a:rPr>
              <a:t>Кувм</a:t>
            </a:r>
            <a:r>
              <a:rPr lang="uk-UA" sz="3600" b="1" dirty="0" smtClean="0">
                <a:latin typeface="Arial Narrow" panose="020B0606020202030204" pitchFamily="34" charset="0"/>
              </a:rPr>
              <a:t> рівний:</a:t>
            </a:r>
            <a:br>
              <a:rPr lang="uk-UA" sz="3600" b="1" dirty="0" smtClean="0">
                <a:latin typeface="Arial Narrow" panose="020B0606020202030204" pitchFamily="34" charset="0"/>
              </a:rPr>
            </a:br>
            <a:r>
              <a:rPr lang="uk-UA" sz="3600" b="1" dirty="0" smtClean="0">
                <a:latin typeface="Arial Narrow" panose="020B0606020202030204" pitchFamily="34" charset="0"/>
              </a:rPr>
              <a:t>1,0 – для лісових мисливських угідь;</a:t>
            </a:r>
            <a:br>
              <a:rPr lang="uk-UA" sz="3600" b="1" dirty="0" smtClean="0">
                <a:latin typeface="Arial Narrow" panose="020B0606020202030204" pitchFamily="34" charset="0"/>
              </a:rPr>
            </a:br>
            <a:r>
              <a:rPr lang="uk-UA" sz="3600" b="1" dirty="0" smtClean="0">
                <a:latin typeface="Arial Narrow" panose="020B0606020202030204" pitchFamily="34" charset="0"/>
              </a:rPr>
              <a:t>0,75 – для польових мисливських угідь;</a:t>
            </a:r>
            <a:br>
              <a:rPr lang="uk-UA" sz="3600" b="1" dirty="0" smtClean="0">
                <a:latin typeface="Arial Narrow" panose="020B0606020202030204" pitchFamily="34" charset="0"/>
              </a:rPr>
            </a:br>
            <a:r>
              <a:rPr lang="uk-UA" sz="3600" b="1" dirty="0" smtClean="0">
                <a:latin typeface="Arial Narrow" panose="020B0606020202030204" pitchFamily="34" charset="0"/>
              </a:rPr>
              <a:t>0,5 – для водно-болотних мисливських угідь.</a:t>
            </a:r>
            <a:br>
              <a:rPr lang="uk-UA" sz="3600" b="1" dirty="0" smtClean="0">
                <a:latin typeface="Arial Narrow" panose="020B0606020202030204" pitchFamily="34" charset="0"/>
              </a:rPr>
            </a:br>
            <a:r>
              <a:rPr lang="uk-UA" sz="3600" b="1" dirty="0" smtClean="0">
                <a:latin typeface="Arial Narrow" panose="020B0606020202030204" pitchFamily="34" charset="0"/>
              </a:rPr>
              <a:t/>
            </a:r>
            <a:br>
              <a:rPr lang="uk-UA" sz="3600" b="1" dirty="0" smtClean="0">
                <a:latin typeface="Arial Narrow" panose="020B0606020202030204" pitchFamily="34" charset="0"/>
              </a:rPr>
            </a:br>
            <a:r>
              <a:rPr lang="uk-UA" sz="2000" b="1" dirty="0" smtClean="0">
                <a:latin typeface="Arial Narrow" panose="020B0606020202030204" pitchFamily="34" charset="0"/>
              </a:rPr>
              <a:t>Розмір плати за кожен наступний рік визначається шляхом коригування визначеної суми за попередній рік на річний індекс інфляції. Базовим роком вважається 2019 рік. За кожен наступний рік враховуються індекси інфляції всіх років, починаючи від </a:t>
            </a:r>
            <a:r>
              <a:rPr lang="ru-RU" sz="2000" b="1" dirty="0" smtClean="0">
                <a:latin typeface="Arial Narrow" panose="020B0606020202030204" pitchFamily="34" charset="0"/>
              </a:rPr>
              <a:t>базового</a:t>
            </a:r>
            <a:r>
              <a:rPr lang="ru-RU" sz="2000" b="1" dirty="0">
                <a:latin typeface="Arial Narrow" panose="020B0606020202030204" pitchFamily="34" charset="0"/>
              </a:rPr>
              <a:t>. </a:t>
            </a:r>
            <a:r>
              <a:rPr lang="uk-UA" sz="2000" b="1" dirty="0" smtClean="0">
                <a:latin typeface="Arial Narrow" panose="020B0606020202030204" pitchFamily="34" charset="0"/>
              </a:rPr>
              <a:t>При річному індексі інфляції менше 100 % цей коефіцієнт не враховується. При розрахунку Коефіцієнт, що враховує рівень інфляції визначається за формулою</a:t>
            </a:r>
            <a:br>
              <a:rPr lang="uk-UA" sz="2000" b="1" dirty="0" smtClean="0">
                <a:latin typeface="Arial Narrow" panose="020B0606020202030204" pitchFamily="34" charset="0"/>
              </a:rPr>
            </a:br>
            <a:r>
              <a:rPr lang="uk-UA" sz="2000" b="1" dirty="0">
                <a:latin typeface="Arial Narrow" panose="020B0606020202030204" pitchFamily="34" charset="0"/>
              </a:rPr>
              <a:t/>
            </a:r>
            <a:br>
              <a:rPr lang="uk-UA" sz="2000" b="1" dirty="0">
                <a:latin typeface="Arial Narrow" panose="020B0606020202030204" pitchFamily="34" charset="0"/>
              </a:rPr>
            </a:br>
            <a:r>
              <a:rPr lang="uk-UA" sz="2000" b="1" dirty="0" smtClean="0">
                <a:latin typeface="Arial Narrow" panose="020B0606020202030204" pitchFamily="34" charset="0"/>
              </a:rPr>
              <a:t>                                                                                         </a:t>
            </a:r>
            <a:r>
              <a:rPr lang="ru-RU" sz="2000" b="1" dirty="0" err="1" smtClean="0">
                <a:latin typeface="Arial Narrow" panose="020B0606020202030204" pitchFamily="34" charset="0"/>
              </a:rPr>
              <a:t>Рін</a:t>
            </a:r>
            <a:r>
              <a:rPr lang="ru-RU" sz="2000" b="1" dirty="0" smtClean="0">
                <a:latin typeface="Arial Narrow" panose="020B0606020202030204" pitchFamily="34" charset="0"/>
              </a:rPr>
              <a:t> </a:t>
            </a:r>
            <a:r>
              <a:rPr lang="ru-RU" sz="2000" b="1" dirty="0">
                <a:latin typeface="Arial Narrow" panose="020B0606020202030204" pitchFamily="34" charset="0"/>
              </a:rPr>
              <a:t>– </a:t>
            </a:r>
            <a:r>
              <a:rPr lang="ru-RU" sz="2000" b="1" dirty="0" err="1">
                <a:latin typeface="Arial Narrow" panose="020B0606020202030204" pitchFamily="34" charset="0"/>
              </a:rPr>
              <a:t>індекс</a:t>
            </a:r>
            <a:r>
              <a:rPr lang="ru-RU" sz="2000" b="1" dirty="0">
                <a:latin typeface="Arial Narrow" panose="020B0606020202030204" pitchFamily="34" charset="0"/>
              </a:rPr>
              <a:t> </a:t>
            </a:r>
            <a:r>
              <a:rPr lang="ru-RU" sz="2000" b="1" dirty="0" err="1">
                <a:latin typeface="Arial Narrow" panose="020B0606020202030204" pitchFamily="34" charset="0"/>
              </a:rPr>
              <a:t>інфляції</a:t>
            </a:r>
            <a:r>
              <a:rPr lang="ru-RU" sz="2000" b="1" dirty="0">
                <a:latin typeface="Arial Narrow" panose="020B0606020202030204" pitchFamily="34" charset="0"/>
              </a:rPr>
              <a:t> </a:t>
            </a:r>
            <a:r>
              <a:rPr lang="ru-RU" sz="2000" b="1" dirty="0" err="1">
                <a:latin typeface="Arial Narrow" panose="020B0606020202030204" pitchFamily="34" charset="0"/>
              </a:rPr>
              <a:t>звітного</a:t>
            </a:r>
            <a:r>
              <a:rPr lang="ru-RU" sz="2000" b="1" dirty="0">
                <a:latin typeface="Arial Narrow" panose="020B0606020202030204" pitchFamily="34" charset="0"/>
              </a:rPr>
              <a:t> року, %.</a:t>
            </a:r>
            <a:r>
              <a:rPr lang="uk-UA" sz="2000" dirty="0" smtClean="0">
                <a:latin typeface="Arial Narrow" panose="020B0606020202030204" pitchFamily="34" charset="0"/>
              </a:rPr>
              <a:t/>
            </a:r>
            <a:br>
              <a:rPr lang="uk-UA" sz="2000" dirty="0" smtClean="0">
                <a:latin typeface="Arial Narrow" panose="020B0606020202030204" pitchFamily="34" charset="0"/>
              </a:rPr>
            </a:br>
            <a:r>
              <a:rPr lang="uk-UA" sz="2000" dirty="0">
                <a:latin typeface="Arial Narrow" panose="020B0606020202030204" pitchFamily="34" charset="0"/>
              </a:rPr>
              <a:t/>
            </a:r>
            <a:br>
              <a:rPr lang="uk-UA" sz="2000" dirty="0">
                <a:latin typeface="Arial Narrow" panose="020B0606020202030204" pitchFamily="34" charset="0"/>
              </a:rPr>
            </a:br>
            <a:r>
              <a:rPr lang="uk-UA" sz="2000" dirty="0" smtClean="0">
                <a:latin typeface="Arial Narrow" panose="020B0606020202030204" pitchFamily="34" charset="0"/>
              </a:rPr>
              <a:t>	</a:t>
            </a:r>
            <a:endParaRPr lang="uk-UA" sz="2000" b="1" dirty="0">
              <a:latin typeface="Arial Narrow" panose="020B0606020202030204" pitchFamily="34" charset="0"/>
            </a:endParaRPr>
          </a:p>
        </p:txBody>
      </p:sp>
      <p:sp>
        <p:nvSpPr>
          <p:cNvPr id="3" name="Rectangle 2"/>
          <p:cNvSpPr>
            <a:spLocks noChangeArrowheads="1"/>
          </p:cNvSpPr>
          <p:nvPr/>
        </p:nvSpPr>
        <p:spPr bwMode="auto">
          <a:xfrm>
            <a:off x="-41564" y="-144463"/>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pic>
        <p:nvPicPr>
          <p:cNvPr id="5" name="Рисунок 4"/>
          <p:cNvPicPr>
            <a:picLocks noChangeAspect="1"/>
          </p:cNvPicPr>
          <p:nvPr/>
        </p:nvPicPr>
        <p:blipFill>
          <a:blip r:embed="rId2"/>
          <a:stretch>
            <a:fillRect/>
          </a:stretch>
        </p:blipFill>
        <p:spPr>
          <a:xfrm>
            <a:off x="3243763" y="5558739"/>
            <a:ext cx="1682819" cy="855917"/>
          </a:xfrm>
          <a:prstGeom prst="rect">
            <a:avLst/>
          </a:prstGeom>
          <a:gradFill>
            <a:gsLst>
              <a:gs pos="74000">
                <a:schemeClr val="accent4">
                  <a:lumMod val="20000"/>
                  <a:lumOff val="80000"/>
                </a:schemeClr>
              </a:gs>
              <a:gs pos="83000">
                <a:schemeClr val="accent4">
                  <a:lumMod val="40000"/>
                  <a:lumOff val="60000"/>
                </a:schemeClr>
              </a:gs>
              <a:gs pos="100000">
                <a:schemeClr val="accent4">
                  <a:lumMod val="60000"/>
                  <a:lumOff val="40000"/>
                </a:schemeClr>
              </a:gs>
            </a:gsLst>
            <a:lin ang="5400000" scaled="1"/>
          </a:gradFill>
        </p:spPr>
      </p:pic>
    </p:spTree>
    <p:extLst>
      <p:ext uri="{BB962C8B-B14F-4D97-AF65-F5344CB8AC3E}">
        <p14:creationId xmlns="" xmlns:p14="http://schemas.microsoft.com/office/powerpoint/2010/main" val="18342579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8810" y="65374"/>
            <a:ext cx="8531225" cy="6792625"/>
          </a:xfrm>
        </p:spPr>
        <p:txBody>
          <a:bodyPr>
            <a:normAutofit/>
          </a:bodyPr>
          <a:lstStyle/>
          <a:p>
            <a:pPr algn="ctr"/>
            <a:r>
              <a:rPr lang="uk-UA" sz="4000" b="1" dirty="0" smtClean="0">
                <a:solidFill>
                  <a:schemeClr val="accent3">
                    <a:lumMod val="60000"/>
                    <a:lumOff val="40000"/>
                  </a:schemeClr>
                </a:solidFill>
                <a:latin typeface="Arial Narrow" panose="020B0606020202030204" pitchFamily="34" charset="0"/>
              </a:rPr>
              <a:t>Приклад розрахунку</a:t>
            </a:r>
            <a:br>
              <a:rPr lang="uk-UA" sz="4000" b="1" dirty="0" smtClean="0">
                <a:solidFill>
                  <a:schemeClr val="accent3">
                    <a:lumMod val="60000"/>
                    <a:lumOff val="40000"/>
                  </a:schemeClr>
                </a:solidFill>
                <a:latin typeface="Arial Narrow" panose="020B0606020202030204" pitchFamily="34" charset="0"/>
              </a:rPr>
            </a:br>
            <a:r>
              <a:rPr lang="uk-UA" sz="3200" b="1" dirty="0" smtClean="0">
                <a:latin typeface="Arial Narrow" panose="020B0606020202030204" pitchFamily="34" charset="0"/>
              </a:rPr>
              <a:t>Загальна площа мисливських угідь – 16 </a:t>
            </a:r>
            <a:r>
              <a:rPr lang="uk-UA" sz="3200" b="1" dirty="0" err="1" smtClean="0">
                <a:latin typeface="Arial Narrow" panose="020B0606020202030204" pitchFamily="34" charset="0"/>
              </a:rPr>
              <a:t>тис.га</a:t>
            </a:r>
            <a:r>
              <a:rPr lang="uk-UA" sz="3200" b="1" dirty="0" smtClean="0">
                <a:latin typeface="Arial Narrow" panose="020B0606020202030204" pitchFamily="34" charset="0"/>
              </a:rPr>
              <a:t/>
            </a:r>
            <a:br>
              <a:rPr lang="uk-UA" sz="3200" b="1" dirty="0" smtClean="0">
                <a:latin typeface="Arial Narrow" panose="020B0606020202030204" pitchFamily="34" charset="0"/>
              </a:rPr>
            </a:br>
            <a:r>
              <a:rPr lang="uk-UA" sz="3200" b="1" dirty="0" smtClean="0">
                <a:latin typeface="Arial Narrow" panose="020B0606020202030204" pitchFamily="34" charset="0"/>
              </a:rPr>
              <a:t>з них:</a:t>
            </a:r>
            <a:br>
              <a:rPr lang="uk-UA" sz="3200" b="1" dirty="0" smtClean="0">
                <a:latin typeface="Arial Narrow" panose="020B0606020202030204" pitchFamily="34" charset="0"/>
              </a:rPr>
            </a:br>
            <a:r>
              <a:rPr lang="uk-UA" sz="3200" b="1" dirty="0" smtClean="0">
                <a:latin typeface="Arial Narrow" panose="020B0606020202030204" pitchFamily="34" charset="0"/>
              </a:rPr>
              <a:t>польові угіддя 11000 га</a:t>
            </a:r>
            <a:br>
              <a:rPr lang="uk-UA" sz="3200" b="1" dirty="0" smtClean="0">
                <a:latin typeface="Arial Narrow" panose="020B0606020202030204" pitchFamily="34" charset="0"/>
              </a:rPr>
            </a:br>
            <a:r>
              <a:rPr lang="uk-UA" sz="3200" b="1" dirty="0" smtClean="0">
                <a:latin typeface="Arial Narrow" panose="020B0606020202030204" pitchFamily="34" charset="0"/>
              </a:rPr>
              <a:t>лісові угіддя 4000 га</a:t>
            </a:r>
            <a:br>
              <a:rPr lang="uk-UA" sz="3200" b="1" dirty="0" smtClean="0">
                <a:latin typeface="Arial Narrow" panose="020B0606020202030204" pitchFamily="34" charset="0"/>
              </a:rPr>
            </a:br>
            <a:r>
              <a:rPr lang="uk-UA" sz="3200" b="1" dirty="0" smtClean="0">
                <a:latin typeface="Arial Narrow" panose="020B0606020202030204" pitchFamily="34" charset="0"/>
              </a:rPr>
              <a:t>водно-болотні 1000 га</a:t>
            </a:r>
            <a:br>
              <a:rPr lang="uk-UA" sz="3200" b="1" dirty="0" smtClean="0">
                <a:latin typeface="Arial Narrow" panose="020B0606020202030204" pitchFamily="34" charset="0"/>
              </a:rPr>
            </a:br>
            <a:r>
              <a:rPr lang="uk-UA" sz="3200" b="1" dirty="0" smtClean="0">
                <a:latin typeface="Arial Narrow" panose="020B0606020202030204" pitchFamily="34" charset="0"/>
              </a:rPr>
              <a:t/>
            </a:r>
            <a:br>
              <a:rPr lang="uk-UA" sz="3200" b="1" dirty="0" smtClean="0">
                <a:latin typeface="Arial Narrow" panose="020B0606020202030204" pitchFamily="34" charset="0"/>
              </a:rPr>
            </a:br>
            <a:r>
              <a:rPr lang="uk-UA" sz="3200" b="1" dirty="0" smtClean="0">
                <a:latin typeface="Arial Narrow" panose="020B0606020202030204" pitchFamily="34" charset="0"/>
              </a:rPr>
              <a:t>Плата за користування</a:t>
            </a:r>
            <a:r>
              <a:rPr lang="uk-UA" sz="2000" b="1" dirty="0" smtClean="0">
                <a:latin typeface="Arial Narrow" panose="020B0606020202030204" pitchFamily="34" charset="0"/>
              </a:rPr>
              <a:t/>
            </a:r>
            <a:br>
              <a:rPr lang="uk-UA" sz="2000" b="1" dirty="0" smtClean="0">
                <a:latin typeface="Arial Narrow" panose="020B0606020202030204" pitchFamily="34" charset="0"/>
              </a:rPr>
            </a:br>
            <a:r>
              <a:rPr lang="uk-UA" sz="2000" b="1" dirty="0" smtClean="0">
                <a:latin typeface="Arial Narrow" panose="020B0606020202030204" pitchFamily="34" charset="0"/>
              </a:rPr>
              <a:t/>
            </a:r>
            <a:br>
              <a:rPr lang="uk-UA" sz="2000" b="1" dirty="0" smtClean="0">
                <a:latin typeface="Arial Narrow" panose="020B0606020202030204" pitchFamily="34" charset="0"/>
              </a:rPr>
            </a:br>
            <a:r>
              <a:rPr lang="uk-UA" sz="2800" b="1" dirty="0">
                <a:latin typeface="Arial Narrow" panose="020B0606020202030204" pitchFamily="34" charset="0"/>
              </a:rPr>
              <a:t>польові угіддя 11000 </a:t>
            </a:r>
            <a:r>
              <a:rPr lang="uk-UA" sz="2800" b="1" dirty="0" smtClean="0">
                <a:latin typeface="Arial Narrow" panose="020B0606020202030204" pitchFamily="34" charset="0"/>
              </a:rPr>
              <a:t>* 0,75 = 8250 грн</a:t>
            </a:r>
            <a:r>
              <a:rPr lang="uk-UA" sz="2800" b="1" dirty="0">
                <a:latin typeface="Arial Narrow" panose="020B0606020202030204" pitchFamily="34" charset="0"/>
              </a:rPr>
              <a:t/>
            </a:r>
            <a:br>
              <a:rPr lang="uk-UA" sz="2800" b="1" dirty="0">
                <a:latin typeface="Arial Narrow" panose="020B0606020202030204" pitchFamily="34" charset="0"/>
              </a:rPr>
            </a:br>
            <a:r>
              <a:rPr lang="uk-UA" sz="2800" b="1" dirty="0">
                <a:latin typeface="Arial Narrow" panose="020B0606020202030204" pitchFamily="34" charset="0"/>
              </a:rPr>
              <a:t>лісові угіддя 4000 </a:t>
            </a:r>
            <a:r>
              <a:rPr lang="uk-UA" sz="2800" b="1" dirty="0" smtClean="0">
                <a:latin typeface="Arial Narrow" panose="020B0606020202030204" pitchFamily="34" charset="0"/>
              </a:rPr>
              <a:t>*1,0 = 4000 грн</a:t>
            </a:r>
            <a:br>
              <a:rPr lang="uk-UA" sz="2800" b="1" dirty="0" smtClean="0">
                <a:latin typeface="Arial Narrow" panose="020B0606020202030204" pitchFamily="34" charset="0"/>
              </a:rPr>
            </a:br>
            <a:r>
              <a:rPr lang="uk-UA" sz="2800" b="1" dirty="0" smtClean="0">
                <a:latin typeface="Arial Narrow" panose="020B0606020202030204" pitchFamily="34" charset="0"/>
              </a:rPr>
              <a:t>водно-болотні </a:t>
            </a:r>
            <a:r>
              <a:rPr lang="uk-UA" sz="2800" b="1" dirty="0">
                <a:latin typeface="Arial Narrow" panose="020B0606020202030204" pitchFamily="34" charset="0"/>
              </a:rPr>
              <a:t>1000 </a:t>
            </a:r>
            <a:r>
              <a:rPr lang="uk-UA" sz="2800" b="1" dirty="0" smtClean="0">
                <a:latin typeface="Arial Narrow" panose="020B0606020202030204" pitchFamily="34" charset="0"/>
              </a:rPr>
              <a:t>* 0,5 = 500 грн</a:t>
            </a:r>
            <a:br>
              <a:rPr lang="uk-UA" sz="2800" b="1" dirty="0" smtClean="0">
                <a:latin typeface="Arial Narrow" panose="020B0606020202030204" pitchFamily="34" charset="0"/>
              </a:rPr>
            </a:br>
            <a:r>
              <a:rPr lang="uk-UA" sz="2800" b="1" dirty="0" smtClean="0">
                <a:latin typeface="Arial Narrow" panose="020B0606020202030204" pitchFamily="34" charset="0"/>
              </a:rPr>
              <a:t>РАЗОМ    12750 грн/рік</a:t>
            </a:r>
            <a:r>
              <a:rPr lang="uk-UA" sz="2800" b="1" dirty="0">
                <a:latin typeface="Arial Narrow" panose="020B0606020202030204" pitchFamily="34" charset="0"/>
              </a:rPr>
              <a:t/>
            </a:r>
            <a:br>
              <a:rPr lang="uk-UA" sz="2800" b="1" dirty="0">
                <a:latin typeface="Arial Narrow" panose="020B0606020202030204" pitchFamily="34" charset="0"/>
              </a:rPr>
            </a:br>
            <a:endParaRPr lang="uk-UA" sz="2800" b="1" dirty="0">
              <a:latin typeface="Arial Narrow" panose="020B0606020202030204" pitchFamily="34" charset="0"/>
            </a:endParaRPr>
          </a:p>
        </p:txBody>
      </p:sp>
      <p:sp>
        <p:nvSpPr>
          <p:cNvPr id="3" name="Rectangle 2"/>
          <p:cNvSpPr>
            <a:spLocks noChangeArrowheads="1"/>
          </p:cNvSpPr>
          <p:nvPr/>
        </p:nvSpPr>
        <p:spPr bwMode="auto">
          <a:xfrm>
            <a:off x="-41564" y="-144463"/>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 xmlns:p14="http://schemas.microsoft.com/office/powerpoint/2010/main" val="9353036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Іон">
  <a:themeElements>
    <a:clrScheme name="І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Іон">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І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33</TotalTime>
  <Words>12</Words>
  <Application>Microsoft Office PowerPoint</Application>
  <PresentationFormat>Экран (4:3)</PresentationFormat>
  <Paragraphs>4</Paragraphs>
  <Slides>4</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4</vt:i4>
      </vt:variant>
    </vt:vector>
  </HeadingPairs>
  <TitlesOfParts>
    <vt:vector size="6" baseType="lpstr">
      <vt:lpstr>Іон</vt:lpstr>
      <vt:lpstr>Формула</vt:lpstr>
      <vt:lpstr>Стаття 24.  Плата за користування мисливськими угіддями        Користування мисливськими угіддями є платним.        Розмір та порядок внесення плати за користування мисливськими  угіддями визначаються  у  договорі  між  користувачем  мисливських  угідь  та  власником або постійним користувачем земельних ділянок,  на яких знаходяться ці угіддя.       Розмір плати   за    користування    мисливськими    угіддями  встановлюється  залежно від їх місцезнаходження,  природної якості  та інших факторів.  </vt:lpstr>
      <vt:lpstr>ФОРМУЛА РОЗРАХУНКУ РОЗМІРУ ПЛАТИ     і – кількість видів мисливських тварин, на які ведеться добування в угіддях користувача;  Li – ліміт добування і-го виду ресурсів мисливських тварин на площі угідь, що надана у користування, особин;  Oi – отримано ліцензій на добування і-го виду ресурсів мисливських тварин на площі угідь, що надана у користування, шт.;  1нго – національна грошова одиниця, 1 грн.;  Кувм – коефіцієнт, що враховує умови ведення мисливського господарства користувача;  Кін – коефіцієнт, що враховує індекс інфляції року, за який справляється плата.</vt:lpstr>
      <vt:lpstr>Визначений розмір плати Коефіцієнт, що враховує умови ведення мисливського господарства на основі класифікації мисливських угідь – Кувм рівний: 1,0 – для лісових мисливських угідь; 0,75 – для польових мисливських угідь; 0,5 – для водно-болотних мисливських угідь.  Розмір плати за кожен наступний рік визначається шляхом коригування визначеної суми за попередній рік на річний індекс інфляції. Базовим роком вважається 2019 рік. За кожен наступний рік враховуються індекси інфляції всіх років, починаючи від базового. При річному індексі інфляції менше 100 % цей коефіцієнт не враховується. При розрахунку Коефіцієнт, що враховує рівень інфляції визначається за формулою                                                                                           Рін – індекс інфляції звітного року, %.   </vt:lpstr>
      <vt:lpstr>Приклад розрахунку Загальна площа мисливських угідь – 16 тис.га з них: польові угіддя 11000 га лісові угіддя 4000 га водно-болотні 1000 га  Плата за користування  польові угіддя 11000 * 0,75 = 8250 грн лісові угіддя 4000 *1,0 = 4000 грн водно-болотні 1000 * 0,5 = 500 грн РАЗОМ    12750 грн/рік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user</dc:creator>
  <cp:lastModifiedBy>rada123</cp:lastModifiedBy>
  <cp:revision>6</cp:revision>
  <dcterms:created xsi:type="dcterms:W3CDTF">2020-01-27T13:01:39Z</dcterms:created>
  <dcterms:modified xsi:type="dcterms:W3CDTF">2020-01-28T14:56:18Z</dcterms:modified>
</cp:coreProperties>
</file>