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7CCF86F-0A56-4C40-8989-D3E78FE72AD4}">
  <a:tblStyle styleId="{C7CCF86F-0A56-4C40-8989-D3E78FE72A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1134" y="9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75139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42bf1b5f0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42bf1b5f0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42bf1b5f0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42bf1b5f0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42bf1b5f0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42bf1b5f0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42bf1b5f0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42bf1b5f0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42bf1b5f0d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42bf1b5f0d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42bf1b5f0d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42bf1b5f0d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42bf1b5f0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42bf1b5f0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42bf1b5f0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42bf1b5f0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42bf1b5f0d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42bf1b5f0d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42bf1b5f0d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42bf1b5f0d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42bf1b5f0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42bf1b5f0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42bf1b5f0d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42bf1b5f0d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42bf1b5f0d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42bf1b5f0d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42bf1b5f0d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42bf1b5f0d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42bf1b5f0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42bf1b5f0d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42bf1b5f0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42bf1b5f0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42bf1b5f0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42bf1b5f0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42bf1b5f0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42bf1b5f0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42bf1b5f0d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42bf1b5f0d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450a9359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450a9359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450a93598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450a93598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450a93598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450a93598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450a93598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450a93598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450a935980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450a935980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450a93598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450a935980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42bf1b5f0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42bf1b5f0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l.facebook.com/l.php?u=https://www.coe.int/uk/web/kyiv?fbclid=IwAR2qHYoXugmgOCOGmfaK67v9Vq5IGs6f8B-xYXhBedGg_loaG6X3nzxoXXQ&amp;h=AT0TPoO9qZn9MP0V1aY6FeNOR5Ve-QLfe3wu1WJXnKQ7NvfloIyPgcd1n9l6QFkIj50f3eW27kKK2kxTs6qSIuyCLcoJ_ZLAixm8y2n7EiL_oflsM7hS2170MK_vYpTBgT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957375"/>
            <a:ext cx="8520600" cy="118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12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12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12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12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12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12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uk" sz="2120" b="1">
                <a:latin typeface="Times New Roman"/>
                <a:ea typeface="Times New Roman"/>
                <a:cs typeface="Times New Roman"/>
                <a:sym typeface="Times New Roman"/>
              </a:rPr>
              <a:t>РЕКОМЕНДАЦІЇ </a:t>
            </a:r>
            <a:endParaRPr sz="212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uk" sz="2120" b="1">
                <a:latin typeface="Times New Roman"/>
                <a:ea typeface="Times New Roman"/>
                <a:cs typeface="Times New Roman"/>
                <a:sym typeface="Times New Roman"/>
              </a:rPr>
              <a:t>за результатами </a:t>
            </a:r>
            <a:r>
              <a:rPr lang="uk" sz="212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публічних консультацій </a:t>
            </a:r>
            <a:endParaRPr sz="212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uk" sz="212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щодо проблем та викликів учнів і учениць ВПО </a:t>
            </a:r>
            <a:endParaRPr sz="212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12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адаптації до навчального року на Львівщині </a:t>
            </a:r>
            <a:endParaRPr sz="518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373325" y="3497700"/>
            <a:ext cx="5608800" cy="10764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 i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Підготовлено експертами проекту Ради Європи «Зміцнення громадської участі у демократичному процесі прийняття рішень в Україні»:</a:t>
            </a:r>
            <a:endParaRPr sz="1700" i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 i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Олегом Дукасом, Юлією Гвоздович, Олексієм Коваленко </a:t>
            </a:r>
            <a:endParaRPr sz="1700" i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1800" y="111550"/>
            <a:ext cx="1809375" cy="14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373250" y="4610100"/>
            <a:ext cx="5608800" cy="446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 i="1">
                <a:latin typeface="Times New Roman"/>
                <a:ea typeface="Times New Roman"/>
                <a:cs typeface="Times New Roman"/>
                <a:sym typeface="Times New Roman"/>
              </a:rPr>
              <a:t>Керівник проекту - Володимир Кебало</a:t>
            </a:r>
            <a:endParaRPr sz="17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 descr="Діаграма відповідей у Формах. Назва запитання: Чи планує Ваша дитина (діти) шкільного віку навчатись у закладі середньої освіти у громаді, де Ви зараз оселились?. Кількість відповідей: 256 відповідей." title="Чи планує Ваша дитина (діти) шкільного віку навчатись у закладі середньої освіти у громаді, де Ви зараз оселились?"/>
          <p:cNvPicPr preferRelativeResize="0"/>
          <p:nvPr/>
        </p:nvPicPr>
        <p:blipFill rotWithShape="1">
          <a:blip r:embed="rId3">
            <a:alphaModFix/>
          </a:blip>
          <a:srcRect b="7791"/>
          <a:stretch/>
        </p:blipFill>
        <p:spPr>
          <a:xfrm>
            <a:off x="2895475" y="2482125"/>
            <a:ext cx="6108100" cy="25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 descr="Діаграма відповідей у Формах. Назва запитання: Скажіть, будь ласка, чи плануєте Ви залишитися на постійне місце проживання у приймаючій громаді?. Кількість відповідей: 256 відповідей." title="Скажіть, будь ласка, чи плануєте Ви залишитися на постійне місце проживання у приймаючій громаді?"/>
          <p:cNvPicPr preferRelativeResize="0"/>
          <p:nvPr/>
        </p:nvPicPr>
        <p:blipFill rotWithShape="1">
          <a:blip r:embed="rId4">
            <a:alphaModFix/>
          </a:blip>
          <a:srcRect t="7567" b="7972"/>
          <a:stretch/>
        </p:blipFill>
        <p:spPr>
          <a:xfrm>
            <a:off x="152400" y="152400"/>
            <a:ext cx="6327529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3" descr="Діаграма відповідей у Формах. Назва запитання: Оцініть Вашу фінансову спроможність самостійно забезпечити навчальний процес вашої дитини (дітей) з нового навчального року. Кількість відповідей: 256 відповідей." title="Оцініть Вашу фінансову спроможність самостійно забезпечити навчальний процес вашої дитини (дітей) з нового навчального року"/>
          <p:cNvPicPr preferRelativeResize="0"/>
          <p:nvPr/>
        </p:nvPicPr>
        <p:blipFill rotWithShape="1">
          <a:blip r:embed="rId3">
            <a:alphaModFix/>
          </a:blip>
          <a:srcRect b="11063"/>
          <a:stretch/>
        </p:blipFill>
        <p:spPr>
          <a:xfrm>
            <a:off x="1295400" y="76200"/>
            <a:ext cx="5741000" cy="257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 descr="Діаграма відповідей у Формах. Назва запитання: Оцініть можливість самостійно забезпечити харчування Вашої дитини (дітей) під час навчального процесу. Кількість відповідей: 256 відповідей." title="Оцініть можливість самостійно забезпечити харчування Вашої дитини (дітей) під час навчального процесу"/>
          <p:cNvPicPr preferRelativeResize="0"/>
          <p:nvPr/>
        </p:nvPicPr>
        <p:blipFill rotWithShape="1">
          <a:blip r:embed="rId4">
            <a:alphaModFix/>
          </a:blip>
          <a:srcRect b="10120"/>
          <a:stretch/>
        </p:blipFill>
        <p:spPr>
          <a:xfrm>
            <a:off x="1225025" y="2440975"/>
            <a:ext cx="5947774" cy="27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4" descr="Діаграма відповідей у Формах. Назва запитання: Оцініть можливість самостійно забезпечити базові речі (одяг, взуття) для Вашої дитини (дітей) під час навчального року. Кількість відповідей: 256 відповідей." title="Оцініть можливість самостійно забезпечити базові речі (одяг, взуття) для Вашої дитини (дітей) під час навчального року"/>
          <p:cNvPicPr preferRelativeResize="0"/>
          <p:nvPr/>
        </p:nvPicPr>
        <p:blipFill rotWithShape="1">
          <a:blip r:embed="rId3">
            <a:alphaModFix/>
          </a:blip>
          <a:srcRect l="1826" t="4920" b="9507"/>
          <a:stretch/>
        </p:blipFill>
        <p:spPr>
          <a:xfrm>
            <a:off x="1734400" y="0"/>
            <a:ext cx="5567320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 descr="Діаграма відповідей у Формах. Назва запитання: Оцініть можливість самостійно оплачувати додаткові гуртки / секції для Вашої дитини (дітей) у позаурочний час. Кількість відповідей: 256 відповідей." title="Оцініть можливість самостійно оплачувати додаткові гуртки / секції для Вашої дитини (дітей) у позаурочний час"/>
          <p:cNvPicPr preferRelativeResize="0"/>
          <p:nvPr/>
        </p:nvPicPr>
        <p:blipFill rotWithShape="1">
          <a:blip r:embed="rId4">
            <a:alphaModFix/>
          </a:blip>
          <a:srcRect t="5853" b="12507"/>
          <a:stretch/>
        </p:blipFill>
        <p:spPr>
          <a:xfrm>
            <a:off x="1524000" y="2457450"/>
            <a:ext cx="6174875" cy="254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-145500" y="826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 якими найбільшими труднощами, на думку батьків ВПО, </a:t>
            </a:r>
            <a:endParaRPr sz="20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0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можуть зіштовхнутись їхні діти у новій для них школі:</a:t>
            </a:r>
            <a:endParaRPr sz="3700" b="1"/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311700" y="2086475"/>
            <a:ext cx="8520600" cy="22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AutoNum type="arabicPeriod"/>
            </a:pPr>
            <a:r>
              <a:rPr lang="uk" sz="17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Необхідність пошуку нових друзів та статусів.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AutoNum type="arabicPeriod"/>
            </a:pPr>
            <a:r>
              <a:rPr lang="uk" sz="17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Необхідність засвоєння нового чи пропущеного матеріалу.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AutoNum type="arabicPeriod"/>
            </a:pPr>
            <a:r>
              <a:rPr lang="uk" sz="17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Мовний бар'єр.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AutoNum type="arabicPeriod"/>
            </a:pPr>
            <a:r>
              <a:rPr lang="uk" sz="17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Посттравматичний стан. 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AutoNum type="arabicPeriod"/>
            </a:pPr>
            <a:r>
              <a:rPr lang="uk" sz="17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Відмінність навчальних програм із тими, які були вдома.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AutoNum type="arabicPeriod"/>
            </a:pPr>
            <a:r>
              <a:rPr lang="uk" sz="17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Упереджене ставлення чи цькування. 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AutoNum type="arabicPeriod"/>
            </a:pPr>
            <a:r>
              <a:rPr lang="uk" sz="17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Загальний стан тривожності. </a:t>
            </a:r>
            <a:endParaRPr sz="2400"/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5788" y="272523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6" descr="Діаграма відповідей у Формах. Назва запитання: Оцініть, будь ласка, рівень володіння українською мовою Вашою дитиною (дітьми). Кількість відповідей: 256 відповідей." title="Оцініть, будь ласка, рівень володіння українською мовою Вашою дитиною (дітьми)"/>
          <p:cNvPicPr preferRelativeResize="0"/>
          <p:nvPr/>
        </p:nvPicPr>
        <p:blipFill rotWithShape="1">
          <a:blip r:embed="rId3">
            <a:alphaModFix/>
          </a:blip>
          <a:srcRect b="13359"/>
          <a:stretch/>
        </p:blipFill>
        <p:spPr>
          <a:xfrm>
            <a:off x="361850" y="1152475"/>
            <a:ext cx="8241636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body" idx="1"/>
          </p:nvPr>
        </p:nvSpPr>
        <p:spPr>
          <a:xfrm>
            <a:off x="166275" y="1902000"/>
            <a:ext cx="8520600" cy="2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Найбільше </a:t>
            </a: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вплинуть: 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участь у спільних неформальних заходах з однолітками;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відвідування пришкільних секцій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ознайомча екскурсія в новій школі;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додаткові заняття з вчителем;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заходи із вивчення історії та особливостей регіону;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індивідуальні заняття з психологом. 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Найменше</a:t>
            </a: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вплинуть: 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заняття із логопедом;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залучення релігійних спільнот;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наявність “гарячої лінії” довіри для школярів;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участь батьків в батьківському комітеті. </a:t>
            </a:r>
            <a:endParaRPr sz="2100"/>
          </a:p>
        </p:txBody>
      </p:sp>
      <p:sp>
        <p:nvSpPr>
          <p:cNvPr id="165" name="Google Shape;165;p27"/>
          <p:cNvSpPr txBox="1"/>
          <p:nvPr/>
        </p:nvSpPr>
        <p:spPr>
          <a:xfrm>
            <a:off x="271725" y="783800"/>
            <a:ext cx="83097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7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Серед усіх </a:t>
            </a:r>
            <a:r>
              <a:rPr lang="uk" sz="17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заходів, які б на думку батьків, допомогли їхній дитині (дітям) швидко адаптуватись у навчальний процес у новій школі</a:t>
            </a:r>
            <a:r>
              <a:rPr lang="uk" sz="17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можна виділити наступні (по пріоритетності):</a:t>
            </a:r>
            <a:endParaRPr sz="2000" b="1"/>
          </a:p>
        </p:txBody>
      </p:sp>
      <p:pic>
        <p:nvPicPr>
          <p:cNvPr id="166" name="Google Shape;1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311700" y="2045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uk" sz="1990" b="1">
                <a:latin typeface="Times New Roman"/>
                <a:ea typeface="Times New Roman"/>
                <a:cs typeface="Times New Roman"/>
                <a:sym typeface="Times New Roman"/>
              </a:rPr>
              <a:t>ВИСНОВКИ ТА ПРОПОЗИЦІЇ ЩОДО ВИРІШЕННЯ ПРОБЛЕМНИХ АСПЕКТІВ АДАПТАЦІЇ УЧНІВ ТА УЧЕНИЦЬ ВПО ДО НАВЧАЛЬНОГО РОКУ</a:t>
            </a:r>
            <a:endParaRPr sz="3520"/>
          </a:p>
        </p:txBody>
      </p:sp>
      <p:pic>
        <p:nvPicPr>
          <p:cNvPr id="172" name="Google Shape;17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8"/>
          <p:cNvPicPr preferRelativeResize="0"/>
          <p:nvPr/>
        </p:nvPicPr>
        <p:blipFill rotWithShape="1">
          <a:blip r:embed="rId4">
            <a:alphaModFix/>
          </a:blip>
          <a:srcRect b="4306"/>
          <a:stretch/>
        </p:blipFill>
        <p:spPr>
          <a:xfrm>
            <a:off x="152400" y="2998925"/>
            <a:ext cx="2143125" cy="205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AutoNum type="arabicPeriod"/>
            </a:pPr>
            <a:r>
              <a:rPr lang="uk" sz="1900" b="1">
                <a:latin typeface="Times New Roman"/>
                <a:ea typeface="Times New Roman"/>
                <a:cs typeface="Times New Roman"/>
                <a:sym typeface="Times New Roman"/>
              </a:rPr>
              <a:t>Мовний бар'єр та культурні відмінності</a:t>
            </a:r>
            <a:endParaRPr sz="3700"/>
          </a:p>
        </p:txBody>
      </p:sp>
      <p:sp>
        <p:nvSpPr>
          <p:cNvPr id="179" name="Google Shape;179;p29"/>
          <p:cNvSpPr txBox="1">
            <a:spLocks noGrp="1"/>
          </p:cNvSpPr>
          <p:nvPr>
            <p:ph type="body" idx="1"/>
          </p:nvPr>
        </p:nvSpPr>
        <p:spPr>
          <a:xfrm>
            <a:off x="181275" y="1017725"/>
            <a:ext cx="86511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Запровадити курси розмовної української мови (можна присвоїти іншу назву задля уникнення у ВПО відчуття тиску зі сторони приймаючої громади).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Запровадити розмовні клуби для школярів та батьків ВПО із залученням місцевих дітей/ батьків.  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Організовувати на рівні школи екскурсії та додаткові заходи для ознайомлення із історією та традиціями громади (музеї, цікаві місця тощо).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Організовувати неформальні заходи культурного обміну для того, щоб школярі ВПО могли представляти свої традиції, особливості своєї громади чи регіону (як наприклад, гастрономічні заходи), розповідати про свій досвід.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Створювати команди з ментора, тьютора та психолога на рівні школи, які б сприяли психологічній та культурній інтеграції дітей ВПО.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Організувати </a:t>
            </a:r>
            <a:r>
              <a:rPr lang="uk" sz="110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мовне тюторство із числа охочих 1-2 однокласників, завдання яких допомагати вчити українську мову ВПО, знайомитися з культурними особливостями громади, спільнотами тощо.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Збільшити практику групових завдань і проєктів у навчальному процесі. 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Забезпечити рівність у ставленні до дітей/вчителів ВПО та місцевих вчителів зі сторони  керівництва ЗСО та органів місцевого самоврядування.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 Змінити підхід до </a:t>
            </a:r>
            <a:r>
              <a:rPr lang="uk" sz="1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стосунків з дітьми (</a:t>
            </a:r>
            <a:r>
              <a:rPr lang="uk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ставити себе вище за учнів, приймати дітей такими, якими вони є, культивувати взаємоповагу, довіру до думки дитини, давати можливість учням самореалізовуватися, бути небайдужими до успіхів дитини у її адаптації. Учень має бачити не начальника, а наставника, товариша).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10.. Знизити вимоги вчителів </a:t>
            </a:r>
            <a:r>
              <a:rPr lang="uk" sz="1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до школярів ВПО щодо успішності, із розумінням відноситись до їх ситуації, надавати додаткову моральну підтримку, </a:t>
            </a:r>
            <a:r>
              <a:rPr lang="uk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спокійно ставитись без агресії. Дати дітям ВПО час для переходу на українську мову [8]. 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 Створити можливість додаткових занять для надолуження втраченої програми для школярів ВПО, в т..ч. через механізм соціального замовлення. 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12. Підвищувати компетентність вчителів (особливо класних керівників) щодо запобігання та протидії булінгу, вирішення конфліктів тощо. 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13. Залучати до планування заходів учнів, в т.ч.учнівське самоврядування. 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14. Організовувати заходи з обміну досвідом з інтеграції дітей ВПО між школами. </a:t>
            </a:r>
            <a:endParaRPr sz="1900"/>
          </a:p>
        </p:txBody>
      </p:sp>
      <p:pic>
        <p:nvPicPr>
          <p:cNvPr id="180" name="Google Shape;18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000" b="1">
                <a:latin typeface="Times New Roman"/>
                <a:ea typeface="Times New Roman"/>
                <a:cs typeface="Times New Roman"/>
                <a:sym typeface="Times New Roman"/>
              </a:rPr>
              <a:t>2. Психоемоційний стан школярів, в т.ч.  ВПО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620"/>
          </a:p>
        </p:txBody>
      </p:sp>
      <p:sp>
        <p:nvSpPr>
          <p:cNvPr id="186" name="Google Shape;186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Організувати привітальний неформальний захід для нових учнів в школі, в т.ч. ВПО - ознайомити зі школою, середовищем, самоврядування та ін.  Це може бути креативний захід замість традиційної “лінійки”.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Залучати до надання психологічної допомоги інклюзивно-ресурсні центри та громадські організації, медичні установи.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Підвищити компетентність педагогів (класних керівників) щодо надання першої психологічної допомоги дітям (наприклад, як діяти у випадку панічних атак, ступору, істерик тощо) [12, 13].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Запровадити регулярну діагностику рівня тривожності учнів та учениць в школах.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Забезпечити наявність шкільних психологів. За необхідності долучати психологів зовні для роботи з дітьми ВПО. Забезпечити приватність самозвернень до шкільних психологів школярам.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Актуалізувати програми для факультативних “годин з психологом” до цікавих та необхідних для школярів тем (</a:t>
            </a:r>
            <a:r>
              <a:rPr lang="uk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любов до себе, самооцінка, стосунки, порозуміння в сім'ї, що робити зі стресом, як знаходити спільну мову, що робити з панічними атаками, статеве виховання, теми “табу” тощо).</a:t>
            </a:r>
            <a:endParaRPr sz="2400"/>
          </a:p>
        </p:txBody>
      </p:sp>
      <p:pic>
        <p:nvPicPr>
          <p:cNvPr id="187" name="Google Shape;18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>
            <a:spLocks noGrp="1"/>
          </p:cNvSpPr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latin typeface="Times New Roman"/>
                <a:ea typeface="Times New Roman"/>
                <a:cs typeface="Times New Roman"/>
                <a:sym typeface="Times New Roman"/>
              </a:rPr>
              <a:t>3. Подвійне навчання школярів ВПО 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latin typeface="Times New Roman"/>
                <a:ea typeface="Times New Roman"/>
                <a:cs typeface="Times New Roman"/>
                <a:sym typeface="Times New Roman"/>
              </a:rPr>
              <a:t>(у приймаючій громаді та вдома/ очно та дистанційно) </a:t>
            </a:r>
            <a:endParaRPr sz="2000"/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xfrm>
            <a:off x="311700" y="1685875"/>
            <a:ext cx="8520600" cy="19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Створити алгоритм вирішення проблеми реєстрації дитини у двох навчальних закладах. Запровадження статусу учня - слухача.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Забезпечити зі сторони держави рух коштів “за дитиною” у навчальний заклад, де дитина справді навчається. 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Проводити інформування батьків школярів ВПО щодо можливостей та сприятливих умов навчання в школах приймаючих громад. </a:t>
            </a:r>
            <a:endParaRPr sz="2400"/>
          </a:p>
        </p:txBody>
      </p:sp>
      <p:pic>
        <p:nvPicPr>
          <p:cNvPr id="194" name="Google Shape;1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1"/>
          <p:cNvPicPr preferRelativeResize="0"/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5534232" y="3116450"/>
            <a:ext cx="2997476" cy="18746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6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Методологія проведення консультацій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FCE5CD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Консультаційний мандат;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Картування стейкхолдерів;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Фокус-групи;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Інтерв’ю;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Гра “Uchange”;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Стратегічна сесія у форматі СivicLab;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Анкетування;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Підготовка звіту та рекомендацій;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69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latin typeface="Times New Roman"/>
                <a:ea typeface="Times New Roman"/>
                <a:cs typeface="Times New Roman"/>
                <a:sym typeface="Times New Roman"/>
              </a:rPr>
              <a:t>4. Підтримка зв’язку з місцевими дітьми, які виїхали 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latin typeface="Times New Roman"/>
                <a:ea typeface="Times New Roman"/>
                <a:cs typeface="Times New Roman"/>
                <a:sym typeface="Times New Roman"/>
              </a:rPr>
              <a:t>за кордон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9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Створити ОМС алгоритм спільного навчання для тих дітей, що перебувають за кордоном та тих дітей, що очно навчатимуться в громаді. 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Створити в громаді (області) 1 дистанційну школу. 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Запровадження статусу учня - слухача та відповідної полегшеної  навчальної програми.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Підтримувати комунікацію із усіма учнями класу, періодично організовувати онлайн-заходи для спілкування однокласників, інформувати про активності класу/школи в тому числі дітей/батьків, які тимчасово знаходяться за кордоном, ознайомлюватись із практиками та досвідом навчання в країнах, де проживають учні тощо. </a:t>
            </a:r>
            <a:endParaRPr sz="2500"/>
          </a:p>
        </p:txBody>
      </p:sp>
      <p:pic>
        <p:nvPicPr>
          <p:cNvPr id="202" name="Google Shape;20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latin typeface="Times New Roman"/>
                <a:ea typeface="Times New Roman"/>
                <a:cs typeface="Times New Roman"/>
                <a:sym typeface="Times New Roman"/>
              </a:rPr>
              <a:t>5. Інформування та комунікація з батьками ВПО</a:t>
            </a:r>
            <a:r>
              <a:rPr lang="uk" sz="20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2000"/>
          </a:p>
        </p:txBody>
      </p:sp>
      <p:sp>
        <p:nvSpPr>
          <p:cNvPr id="208" name="Google Shape;208;p33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Проводити інформаційну кампанію щодо влаштування дітей ВПО у ЗСО та використовувати широкі канали комунікації: соціальні мережі, батьківські спільноти, офіційні інформаційні ресурси тощо.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Створити інформаційний портал в ОМС (веб-сторінку) із даними щодо закладів соціальної сфери, які стосуються навчання, виховання, розвитку, та інших послуг для сімей і дітей, із можливістю додавати інформацію про можливості для сімей/дітей ВПО.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Активно інформувати ВПО про можливості вступу у заклади вищої освіти: прес-конференції, публічні заходи, соціальні мережі.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Забезпечувати можливість особистих зустрічей із керівництвом громади/відповідальними посадовими особами. Ознайомити батьків із правилами навчання в ЗСО.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5. При плануванні заходів чи вирішення проблем у школі ВПО залучати батьків ВПО.  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6. Залучати батьків ВПО до батьківських комітетів/ опікунських рад/ інших консультаційно-дорадчих органів при школі.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7. Підтримувати ефективну комунікацію та інформування про роботу ЗСО для батьків , в т.ч. ВПО різними каналами комунікації.  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8. Організовувати для батьків та дітей, в т.ч ВПО, спільні формальні та неформальні заходи, батьківські збори, екскурсії, креативні проекти, тощо. </a:t>
            </a:r>
            <a:endParaRPr sz="2200"/>
          </a:p>
        </p:txBody>
      </p:sp>
      <p:pic>
        <p:nvPicPr>
          <p:cNvPr id="209" name="Google Shape;20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2355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1829" b="1">
                <a:latin typeface="Times New Roman"/>
                <a:ea typeface="Times New Roman"/>
                <a:cs typeface="Times New Roman"/>
                <a:sym typeface="Times New Roman"/>
              </a:rPr>
              <a:t>6. Матеріальне забезпечення процесу навчання, в т.ч. </a:t>
            </a:r>
            <a:endParaRPr sz="1829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1829" b="1">
                <a:latin typeface="Times New Roman"/>
                <a:ea typeface="Times New Roman"/>
                <a:cs typeface="Times New Roman"/>
                <a:sym typeface="Times New Roman"/>
              </a:rPr>
              <a:t>у дистанційному форматі </a:t>
            </a:r>
            <a:endParaRPr sz="3450"/>
          </a:p>
        </p:txBody>
      </p:sp>
      <p:sp>
        <p:nvSpPr>
          <p:cNvPr id="215" name="Google Shape;215;p34"/>
          <p:cNvSpPr txBox="1">
            <a:spLocks noGrp="1"/>
          </p:cNvSpPr>
          <p:nvPr>
            <p:ph type="body" idx="1"/>
          </p:nvPr>
        </p:nvSpPr>
        <p:spPr>
          <a:xfrm>
            <a:off x="235500" y="1228675"/>
            <a:ext cx="8520600" cy="16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Створити обласну та міські програми для вирішення проблем матеріального забезпечення навчального процесу дітей ВПО, окрім інших вразливих категорій. Однак варто перед цим з'ясувати чіткий запит на допомогу.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Підготовка наборів з приладдям на 1 вересня для дітей ВПО та місцевих дітей з багатодітних та малозабезпечених сімей;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Забезпечити безкоштовне харчування дітей ВПО у ЗСО. 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Залучати ГО/міжнародні організації/підприємців/батьків громади до надання гуманітарної допомоги сім'ям ВПО. 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5. Визначити відповідальних на рівні структурного підрозділу ОМС з питань освіти, а також на рівні шкіл, щодо підготовки проєктів та реалізації грантів для шкіл, проводити регулярне підвищення компетенцій щодо фандрейзингу. </a:t>
            </a:r>
            <a:endParaRPr sz="2100"/>
          </a:p>
        </p:txBody>
      </p:sp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159300" y="3214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 b="1">
                <a:latin typeface="Times New Roman"/>
                <a:ea typeface="Times New Roman"/>
                <a:cs typeface="Times New Roman"/>
                <a:sym typeface="Times New Roman"/>
              </a:rPr>
              <a:t>7. Моніторинг потреб та інтеграції ВПО, забезпечення права на освіту дітьми ВПО </a:t>
            </a:r>
            <a:endParaRPr sz="3500"/>
          </a:p>
        </p:txBody>
      </p:sp>
      <p:sp>
        <p:nvSpPr>
          <p:cNvPr id="217" name="Google Shape;217;p34"/>
          <p:cNvSpPr txBox="1">
            <a:spLocks noGrp="1"/>
          </p:cNvSpPr>
          <p:nvPr>
            <p:ph type="body" idx="1"/>
          </p:nvPr>
        </p:nvSpPr>
        <p:spPr>
          <a:xfrm>
            <a:off x="440925" y="3634475"/>
            <a:ext cx="8520600" cy="10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Розробити механізм системного моніторингу ОМС потреб сімей ВПО, рівень інтеграції через соціологічні дослідження, публічні консультації, долучення до консультативно-дорадчих органів при ОМС, впровадження інститутів омбудсменів (радників з питань ВПО) тощо [10].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Відповідальним структурним підрозділам ОМС співпрацювати щодо моніторингу соціального благополуччя сімей ВПО, в т.ч. щодо відвідування дітей ВПО закладів освіти [17], забезпеченням базовими потребами, забезпечення прав дитини та ін.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200"/>
          </a:p>
        </p:txBody>
      </p:sp>
      <p:pic>
        <p:nvPicPr>
          <p:cNvPr id="218" name="Google Shape;21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/>
        </p:nvSpPr>
        <p:spPr>
          <a:xfrm>
            <a:off x="517275" y="799400"/>
            <a:ext cx="8103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Безпека очного навчання</a:t>
            </a:r>
            <a:endParaRPr sz="2000"/>
          </a:p>
        </p:txBody>
      </p:sp>
      <p:sp>
        <p:nvSpPr>
          <p:cNvPr id="224" name="Google Shape;224;p35"/>
          <p:cNvSpPr txBox="1"/>
          <p:nvPr/>
        </p:nvSpPr>
        <p:spPr>
          <a:xfrm>
            <a:off x="335000" y="1689775"/>
            <a:ext cx="86457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Питання не розглядалось розгорнуто, однак деякі учасники консультацій запропонували рішення: 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Рішення щодо форми навчання (очної чи дистанційної) залишити на самостійний розгляд закладу освіти. 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Розробити на рівні кожної школи власну Політику безпеки з чітким планом дій, що робити у випадку небезпеки для дитини, в т.ч. конфлікту, ракетної загрози, ураження, теракту тощо.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Залучати до підготовки та укомплектування укриттів різних стейкхолдерів (бізнес, громадські організації, ОСББ тощо).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Ефективно відпрацьовувати алгоритм дій у разі повітряної тривоги, рекомендований МОН, адаптувати алгоритм до потреб кожної школи;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Спільно із ДСНС провести якісні навчання щодо особистої безпеки у різних випадках в контексті війни;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Запровадити обов'язковий базовий курс для школярів із надання медичної/психологічної допомоги. 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5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7. Відновити державні програми безпечного транспорту до шкіл “Школярик”.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pic>
        <p:nvPicPr>
          <p:cNvPr id="225" name="Google Shape;22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latin typeface="Times New Roman"/>
                <a:ea typeface="Times New Roman"/>
                <a:cs typeface="Times New Roman"/>
                <a:sym typeface="Times New Roman"/>
              </a:rPr>
              <a:t>9. Позаурочне дозвілля та розвиток школярів, в т.ч.  ВПО</a:t>
            </a:r>
            <a:endParaRPr sz="2000"/>
          </a:p>
        </p:txBody>
      </p:sp>
      <p:sp>
        <p:nvSpPr>
          <p:cNvPr id="231" name="Google Shape;231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Провести аналіз роботи та охоплення учнями в позашкіллі громади. Актуалізувати напрямки гуртків/секцій до інтересів дітей у громадах.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Розробити та постійно актуалізовувати інформаційний портал (веб-сторінку) на онлайн ресурсі громади із інформацією про наявні  заклади позашкілля/гуртки/секції, в т.ч. приватних закладів, ГО, парафіяльних спільнот тощо. Поінформувати батьків та дітей громади про наявний ресурс.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Забезпечити можливістю навчання у групах продовженого дня усім дітям, які мають у цьому необхідність.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Розвивати шкільні та пришкільні простори для неформального спілкування дітей, гри, активного дозвілля. За можливості залучати громадські, спортивні організації для проведення тренувань/навчань/занять, із використанням спортивного обладнання школи, щоб інфраструктура школи використовувались для дітей і в позанавчальний час. 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4. Створювати можливості для залучення до гуртків/секцій та іншої позашкільної активності, особливо командної гри, дітей ВПО на безкоштовній основі. 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5. Осучаснити підходи до навчальних програм із розвитку творчості (музика, малювання, танці) -  створити мистецькі арт-простори, архітектурні студії, музичні гурти, театральні/вокальні студії тощо.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6. Створювати можливості для постійного вивчення англійської мови впродовж навчання в ЗСО через: навчання в грі, обміни учнями, комбінувати програму  із онлайн курсами,  листуванням та неформальним спілкуванням з учнями іншої країни, залучення іноземців до викладання ( вт.ч. онлайн) тощо.</a:t>
            </a:r>
            <a:endParaRPr sz="2200"/>
          </a:p>
        </p:txBody>
      </p:sp>
      <p:pic>
        <p:nvPicPr>
          <p:cNvPr id="232" name="Google Shape;23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latin typeface="Times New Roman"/>
                <a:ea typeface="Times New Roman"/>
                <a:cs typeface="Times New Roman"/>
                <a:sym typeface="Times New Roman"/>
              </a:rPr>
              <a:t>10. Залучення учнів, в т.ч. ВПО, до шкільних процесів, 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latin typeface="Times New Roman"/>
                <a:ea typeface="Times New Roman"/>
                <a:cs typeface="Times New Roman"/>
                <a:sym typeface="Times New Roman"/>
              </a:rPr>
              <a:t>інформування про стан справ у школі </a:t>
            </a:r>
            <a:endParaRPr sz="2000"/>
          </a:p>
        </p:txBody>
      </p:sp>
      <p:sp>
        <p:nvSpPr>
          <p:cNvPr id="238" name="Google Shape;238;p37"/>
          <p:cNvSpPr txBox="1">
            <a:spLocks noGrp="1"/>
          </p:cNvSpPr>
          <p:nvPr>
            <p:ph type="body" idx="1"/>
          </p:nvPr>
        </p:nvSpPr>
        <p:spPr>
          <a:xfrm>
            <a:off x="208325" y="2216225"/>
            <a:ext cx="8520600" cy="24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1. Активізувати та навчити адміністрацію шкіл працювати з учнівським самоврядуванням.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 Створити (оновити склад) учнівське самоврядування у школі із залученням до нього дітей ВПО.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3. Встановити чіткі демократичні процедури врахування точки зору дітей до визначених дирекцією чи іншим колегіальним суб'єктом (опікунською радою, батьківським комітетом) питань [7].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4. Практикувати шкільний громадський бюджет, конкурси проектів із виховною, навчальною та соціальною метою.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5. Сприяти зменшити “дистанцію влади” між адміністрацією школи  і школярами.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6. Залучати дітей до рішень, які їх стосуються, через фасилітаційні ігрові методики (наприклад, Uchange), голосування, опитування чи інші форми публічних консультацій. </a:t>
            </a:r>
            <a:endParaRPr sz="2400"/>
          </a:p>
        </p:txBody>
      </p:sp>
      <p:pic>
        <p:nvPicPr>
          <p:cNvPr id="239" name="Google Shape;23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>
            <a:spLocks noGrp="1"/>
          </p:cNvSpPr>
          <p:nvPr>
            <p:ph type="title"/>
          </p:nvPr>
        </p:nvSpPr>
        <p:spPr>
          <a:xfrm>
            <a:off x="831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latin typeface="Times New Roman"/>
                <a:ea typeface="Times New Roman"/>
                <a:cs typeface="Times New Roman"/>
                <a:sym typeface="Times New Roman"/>
              </a:rPr>
              <a:t>11.  Мотивація та психоемоційний стан вчителів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latin typeface="Times New Roman"/>
                <a:ea typeface="Times New Roman"/>
                <a:cs typeface="Times New Roman"/>
                <a:sym typeface="Times New Roman"/>
              </a:rPr>
              <a:t> та адміністрацій шкіл</a:t>
            </a:r>
            <a:endParaRPr sz="2000"/>
          </a:p>
        </p:txBody>
      </p:sp>
      <p:sp>
        <p:nvSpPr>
          <p:cNvPr id="245" name="Google Shape;245;p38"/>
          <p:cNvSpPr txBox="1">
            <a:spLocks noGrp="1"/>
          </p:cNvSpPr>
          <p:nvPr>
            <p:ph type="body" idx="1"/>
          </p:nvPr>
        </p:nvSpPr>
        <p:spPr>
          <a:xfrm>
            <a:off x="159300" y="1685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Стимулювати адміністрацію та педагогів у роботі з інтеграції ВПО через виділення додаткових коштів на ЗСО.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Проводити заходи для обміну досвідом між педагогами/адміністрацією щодо інтеграції дітей ВПО.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Проводити тренінги для педагогів щодо роботи з дітьми ВПО [12]. 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Проводити навчання з безпеки для школярів  та педагогів, відпрацьовувати алгоритм дій при небезпечних ситуаціях. 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4. Впровадити інститут менторства для педагогів. Стимулювати горизонтальну комунікацію між педагогами одного напрямку між різними школами/громадами. Проводити заходи із обміну досвідом. 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5. За можливості створити систему матеріальних і нематеріальних стимулів для персоналу та педагогів.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6. Сприяти підвищенню рівня компетентності вчителів з володіння, використання ІКТ, особливо в сільських громадах. 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7. Оновити програми та методики навчання  - забрати усе російське, актуалізувати теми та матеріал наповнення. Використовувати в програмі сучасні онлайн курси, в тч. іноземною мовою. 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8. Мотивувати вчителів цікавими та корисними навчальними програми, програмами обміну (наприклад, у містах-побратимах), організовувати відпочинок з колективом та проводити інші командоутворюючі заходи.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9. Забезпечити безпечний освітній простір: класні кімнати, укриття, територію навколо школи, безпечні спортивні та ігрові майданчики. </a:t>
            </a:r>
            <a:endParaRPr sz="2100"/>
          </a:p>
        </p:txBody>
      </p:sp>
      <p:pic>
        <p:nvPicPr>
          <p:cNvPr id="246" name="Google Shape;24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"/>
          <p:cNvSpPr txBox="1">
            <a:spLocks noGrp="1"/>
          </p:cNvSpPr>
          <p:nvPr>
            <p:ph type="title"/>
          </p:nvPr>
        </p:nvSpPr>
        <p:spPr>
          <a:xfrm>
            <a:off x="1991725" y="1569375"/>
            <a:ext cx="5568900" cy="17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Дякуємо за співпрацю!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Запрошуємо до обговорення!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2" name="Google Shape;25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9"/>
          <p:cNvSpPr txBox="1"/>
          <p:nvPr/>
        </p:nvSpPr>
        <p:spPr>
          <a:xfrm>
            <a:off x="697850" y="3686700"/>
            <a:ext cx="3270000" cy="1031100"/>
          </a:xfrm>
          <a:prstGeom prst="rect">
            <a:avLst/>
          </a:prstGeom>
          <a:noFill/>
          <a:ln w="2857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65100" marR="165100" lvl="0" indent="0" algn="l" rtl="0">
              <a:lnSpc>
                <a:spcPct val="1333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https://www.coe.int/uk/web/kyiv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65100" marR="165100" lvl="0" indent="0" algn="l" rtl="0">
              <a:lnSpc>
                <a:spcPct val="1333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FB - @CivilParticipationPlatform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65100" marR="165100" lvl="0" indent="0" algn="l" rtl="0">
              <a:lnSpc>
                <a:spcPct val="1333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volodymyr.kebalo@coe.int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39"/>
          <p:cNvSpPr txBox="1"/>
          <p:nvPr/>
        </p:nvSpPr>
        <p:spPr>
          <a:xfrm>
            <a:off x="703550" y="3192900"/>
            <a:ext cx="214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latin typeface="Times New Roman"/>
                <a:ea typeface="Times New Roman"/>
                <a:cs typeface="Times New Roman"/>
                <a:sym typeface="Times New Roman"/>
              </a:rPr>
              <a:t>Наші контакти: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7249200" cy="8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/>
              <a:t>Консультаційний мандат</a:t>
            </a:r>
            <a:endParaRPr sz="2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/>
              <a:t>(відповідно до методики The Consultation Institute (Об’єднане королівство Великобританії та Північної Ірландії))</a:t>
            </a:r>
            <a:endParaRPr sz="1300"/>
          </a:p>
        </p:txBody>
      </p:sp>
      <p:graphicFrame>
        <p:nvGraphicFramePr>
          <p:cNvPr id="70" name="Google Shape;70;p15"/>
          <p:cNvGraphicFramePr/>
          <p:nvPr/>
        </p:nvGraphicFramePr>
        <p:xfrm>
          <a:off x="652500" y="1250160"/>
          <a:ext cx="8021225" cy="3757800"/>
        </p:xfrm>
        <a:graphic>
          <a:graphicData uri="http://schemas.openxmlformats.org/drawingml/2006/table">
            <a:tbl>
              <a:tblPr>
                <a:noFill/>
                <a:tableStyleId>{C7CCF86F-0A56-4C40-8989-D3E78FE72AD4}</a:tableStyleId>
              </a:tblPr>
              <a:tblGrid>
                <a:gridCol w="1106450"/>
                <a:gridCol w="5262175"/>
                <a:gridCol w="1652600"/>
              </a:tblGrid>
              <a:tr h="497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/>
                        <a:t>Нам</a:t>
                      </a:r>
                      <a:endParaRPr sz="11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/>
                        <a:t>Львівська обласна рада (комісія з питань освіти, науки та інновацій), Департамент освіти та науки ЛОВА</a:t>
                      </a:r>
                      <a:endParaRPr sz="11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AutoNum type="arabicPeriod"/>
                      </a:pPr>
                      <a:r>
                        <a:rPr lang="uk" sz="900" i="1"/>
                        <a:t>Ідентифікація</a:t>
                      </a:r>
                      <a:endParaRPr sz="900" i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>
                          <a:solidFill>
                            <a:schemeClr val="dk1"/>
                          </a:solidFill>
                        </a:rPr>
                        <a:t>потрібно зрозуміти</a:t>
                      </a:r>
                      <a:r>
                        <a:rPr lang="uk" sz="900" i="1"/>
                        <a:t> </a:t>
                      </a:r>
                      <a:endParaRPr sz="900" i="1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</a:tr>
              <a:tr h="497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/>
                        <a:t>бачення</a:t>
                      </a:r>
                      <a:endParaRPr sz="11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/>
                        <a:t>ВПО (учні, батьки, вчителі), вчителі Львівської області, керівники освітніх закладів</a:t>
                      </a:r>
                      <a:endParaRPr sz="11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900" i="1"/>
                        <a:t>2 . цільова аудиторія</a:t>
                      </a:r>
                      <a:endParaRPr sz="900" i="1"/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</a:tr>
              <a:tr h="497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/>
                        <a:t>стосовно</a:t>
                      </a:r>
                      <a:endParaRPr sz="11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/>
                        <a:t>адаптації освітнього процесу до потреб ВПО (психологічні питання, освітній процес, форми залучення ВПО до освітнього процесу)</a:t>
                      </a:r>
                      <a:endParaRPr sz="11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900" i="1"/>
                        <a:t>3. Питання</a:t>
                      </a:r>
                      <a:endParaRPr sz="900" i="1"/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</a:tr>
              <a:tr h="497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/>
                        <a:t>щоб</a:t>
                      </a:r>
                      <a:endParaRPr sz="11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/>
                        <a:t>Управління освіти територіальних громад Львівської області, директори, вчителі</a:t>
                      </a:r>
                      <a:endParaRPr sz="11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900" i="1"/>
                        <a:t>4. виконавці</a:t>
                      </a:r>
                      <a:endParaRPr sz="900" i="1"/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</a:tr>
              <a:tr h="678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/>
                        <a:t>могли</a:t>
                      </a:r>
                      <a:endParaRPr sz="11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/>
                        <a:t>прийняти відповідні рішення на своїх рівнях про адаптацію освітнього процесу до потреб ВПО, відповідно до рекомендацій, затверджених комісією з питань освіти, науки та інновацій</a:t>
                      </a:r>
                      <a:endParaRPr sz="11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900" i="1"/>
                        <a:t>5. дія</a:t>
                      </a:r>
                      <a:endParaRPr sz="900" i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i="1"/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</a:tr>
              <a:tr h="410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/>
                        <a:t>до </a:t>
                      </a:r>
                      <a:endParaRPr sz="11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/>
                        <a:t>01.09.2022 р.</a:t>
                      </a:r>
                      <a:endParaRPr sz="11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900" i="1"/>
                        <a:t>6. дата</a:t>
                      </a:r>
                      <a:endParaRPr sz="900" i="1"/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</a:tr>
              <a:tr h="678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/>
                        <a:t>для того, щоб досягнути</a:t>
                      </a:r>
                      <a:endParaRPr sz="11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/>
                        <a:t>щоб інтегрувати дітей ВПО та вчителів ВПО у місцеве освітнє середовище,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/>
                        <a:t>створити безпечні умови для навчання дітей ВПО</a:t>
                      </a:r>
                      <a:endParaRPr sz="11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900" i="1"/>
                        <a:t>7. Ширша ціль</a:t>
                      </a:r>
                      <a:endParaRPr sz="900" i="1"/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</a:tr>
            </a:tbl>
          </a:graphicData>
        </a:graphic>
      </p:graphicFrame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145000"/>
            <a:ext cx="7249200" cy="8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244" b="1"/>
              <a:t>Картування стейкхолдерів</a:t>
            </a:r>
            <a:endParaRPr sz="2244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uk" sz="1300"/>
              <a:t>(відповідно до методики The Consultation Institute (Об’єднане королівство Великобританії та Північної Ірландії))</a:t>
            </a:r>
            <a:endParaRPr sz="1300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985900"/>
            <a:ext cx="4928400" cy="1993200"/>
          </a:xfrm>
          <a:prstGeom prst="rect">
            <a:avLst/>
          </a:prstGeom>
          <a:solidFill>
            <a:srgbClr val="FCE5CD"/>
          </a:solidFill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6 тестів для ідентифікації стейкхолдерів;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Оцінювання рівня зацікавленості та впливу стейкхолдера;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Картування стейкхолдерів;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Визначення каналів комунікації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21464"/>
            <a:ext cx="5381700" cy="1727286"/>
          </a:xfrm>
          <a:prstGeom prst="rect">
            <a:avLst/>
          </a:prstGeom>
          <a:noFill/>
          <a:ln>
            <a:noFill/>
          </a:ln>
          <a:effectLst>
            <a:outerShdw blurRad="57150" dist="47625" dir="16800000" algn="bl" rotWithShape="0">
              <a:srgbClr val="000000">
                <a:alpha val="36000"/>
              </a:srgbClr>
            </a:outerShdw>
          </a:effectLst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4100" y="909700"/>
            <a:ext cx="3609900" cy="3609900"/>
          </a:xfrm>
          <a:prstGeom prst="rect">
            <a:avLst/>
          </a:prstGeom>
          <a:noFill/>
          <a:ln>
            <a:noFill/>
          </a:ln>
          <a:effectLst>
            <a:outerShdw blurRad="57150" dist="104775" dir="792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196725"/>
            <a:ext cx="72492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266" b="1"/>
              <a:t>Фокус-групи</a:t>
            </a:r>
            <a:endParaRPr sz="2266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/>
              <a:t>(відповідно до методики The Consultation Institute (Об’єднане королівство Великобританії та Північної Ірландії))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74700" cy="1108500"/>
          </a:xfrm>
          <a:prstGeom prst="rect">
            <a:avLst/>
          </a:prstGeom>
          <a:solidFill>
            <a:srgbClr val="FCE5CD"/>
          </a:solidFill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uk"/>
              <a:t>Відбір стейкхолдерів з найвищим пріоритетом;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uk"/>
              <a:t>Запитання щодо проблем та їх рішень;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uk"/>
              <a:t>Створення рамок кодування.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29525"/>
            <a:ext cx="8227226" cy="2409175"/>
          </a:xfrm>
          <a:prstGeom prst="rect">
            <a:avLst/>
          </a:prstGeom>
          <a:noFill/>
          <a:ln>
            <a:noFill/>
          </a:ln>
          <a:effectLst>
            <a:outerShdw blurRad="57150" dist="66675" dir="6840000" algn="bl" rotWithShape="0">
              <a:srgbClr val="999999">
                <a:alpha val="91000"/>
              </a:srgbClr>
            </a:outerShdw>
          </a:effectLst>
        </p:spPr>
      </p:pic>
      <p:sp>
        <p:nvSpPr>
          <p:cNvPr id="88" name="Google Shape;88;p17"/>
          <p:cNvSpPr txBox="1"/>
          <p:nvPr/>
        </p:nvSpPr>
        <p:spPr>
          <a:xfrm>
            <a:off x="5186400" y="1156025"/>
            <a:ext cx="3585900" cy="1877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1. Львівська обласна рада (комісія з питань освіти, науки та інновацій),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2. Департамент освіти та науки ЛОВА,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3. Управління освіти територіальних громад Львівської області, методоб'єднання в громадах,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4. На вибір: Інститут ЛОІППО, Центр інноваційних освітніх технологій Львівської політехніки, ДДПУ, ЛНУ,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5. Обласна профспілка,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6. Старости,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7. Експерти державних та міжнародних організацій,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8. Громадські організації, які працюють у сфері освіти.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76000" y="239613"/>
            <a:ext cx="72492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266" b="1"/>
              <a:t>Інтерв’ю</a:t>
            </a:r>
            <a:endParaRPr sz="2266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/>
              <a:t>(відповідно до методики The Consultation Institute (Об’єднане королівство Великобританії та Північної Ірландії))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74700" cy="926400"/>
          </a:xfrm>
          <a:prstGeom prst="rect">
            <a:avLst/>
          </a:prstGeom>
          <a:solidFill>
            <a:srgbClr val="FCE5CD"/>
          </a:solidFill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uk"/>
              <a:t>Відбір стейкхолдерів з найвищим пріоритетом;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uk"/>
              <a:t>Запитання щодо проблем та їх рішень;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uk"/>
              <a:t>Створення рамок кодування.</a:t>
            </a:r>
            <a:endParaRPr/>
          </a:p>
        </p:txBody>
      </p:sp>
      <p:sp>
        <p:nvSpPr>
          <p:cNvPr id="96" name="Google Shape;96;p18"/>
          <p:cNvSpPr txBox="1"/>
          <p:nvPr/>
        </p:nvSpPr>
        <p:spPr>
          <a:xfrm>
            <a:off x="5186400" y="1156025"/>
            <a:ext cx="3585900" cy="800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1. Львівська обласна рада (комісія з питань освіти, науки та інновацій)/Департамент освіти та науки ЛОВА,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2. Керівництво територіальних громад,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3. Експерти державних та міжнародних організацій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2078875"/>
            <a:ext cx="7038807" cy="291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145000"/>
            <a:ext cx="7249200" cy="10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Інтерактивна гра Uchange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355"/>
              <a:t>(відповідно до методики проєкту Ради Європи “Зміцнення громадської участі в демократичному процесі прийняття рішень в Україні”)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771000" cy="3605400"/>
          </a:xfrm>
          <a:prstGeom prst="rect">
            <a:avLst/>
          </a:prstGeom>
          <a:solidFill>
            <a:srgbClr val="FCE5CD"/>
          </a:solidFill>
        </p:spPr>
        <p:txBody>
          <a:bodyPr spcFirstLastPara="1" wrap="square" lIns="91425" tIns="91425" rIns="91425" bIns="91425" anchor="t" anchorCtr="0">
            <a:normAutofit fontScale="77500"/>
          </a:bodyPr>
          <a:lstStyle/>
          <a:p>
            <a:pPr marL="457200" lvl="0" indent="-317182" algn="just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uk"/>
              <a:t>Відбір стейкхолдерів за наступними пріоритетами: найвищий пріоритет, “поводитись з обережністю”, “потребують допомоги”;</a:t>
            </a:r>
            <a:endParaRPr/>
          </a:p>
          <a:p>
            <a:pPr marL="457200" lvl="0" indent="-317182" algn="just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uk"/>
              <a:t>Кілька команд паралельно працюють;</a:t>
            </a:r>
            <a:endParaRPr/>
          </a:p>
          <a:p>
            <a:pPr marL="457200" lvl="0" indent="-317182" algn="just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uk"/>
              <a:t>Запитання щодо школи: “яка школа була (успіхи та проблеми)?”, “які ідеї слід було б втілити, щоб навчальний процес був цікавим?”;</a:t>
            </a:r>
            <a:endParaRPr/>
          </a:p>
          <a:p>
            <a:pPr marL="457200" lvl="0" indent="-317182" algn="just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uk"/>
              <a:t>Рольова гра: директор, завуч, батьки, класний керівник, учні. Робота над вирішенням конкретної проблеми.</a:t>
            </a:r>
            <a:endParaRPr/>
          </a:p>
        </p:txBody>
      </p:sp>
      <p:sp>
        <p:nvSpPr>
          <p:cNvPr id="105" name="Google Shape;105;p19"/>
          <p:cNvSpPr txBox="1"/>
          <p:nvPr/>
        </p:nvSpPr>
        <p:spPr>
          <a:xfrm>
            <a:off x="4189800" y="1178725"/>
            <a:ext cx="4642500" cy="9543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1. ВПО учні,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2. ВПО вчителі,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3. учні, жителі області,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4. вчителі області,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5. шкільне самоврядування, дитячі дорадчі ради.</a:t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5100" y="2437825"/>
            <a:ext cx="4756499" cy="2213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187850"/>
            <a:ext cx="7249200" cy="9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Стратегічна сесія CivicLab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355"/>
              <a:t>(відповідно до методики проєкту Ради Європи “Зміцнення громадської участі в демократичному процесі прийняття рішень в Україні”)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771000" cy="3605400"/>
          </a:xfrm>
          <a:prstGeom prst="rect">
            <a:avLst/>
          </a:prstGeom>
          <a:solidFill>
            <a:srgbClr val="FCE5CD"/>
          </a:solidFill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Відбір стейкхолдерів за наступними пріоритетами: найвищий пріоритет, “поводитись з обережністю”, “потребують допомоги”;</a:t>
            </a:r>
            <a:endParaRPr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Кілька команд паралельно працюють;</a:t>
            </a:r>
            <a:endParaRPr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Визначення основних проблем, напрацювання ідей для їх вирішення, напрацювання конкретних заходів для втілення ідей в життя;</a:t>
            </a:r>
            <a:endParaRPr/>
          </a:p>
        </p:txBody>
      </p:sp>
      <p:sp>
        <p:nvSpPr>
          <p:cNvPr id="114" name="Google Shape;114;p20"/>
          <p:cNvSpPr txBox="1"/>
          <p:nvPr/>
        </p:nvSpPr>
        <p:spPr>
          <a:xfrm>
            <a:off x="4189800" y="1178725"/>
            <a:ext cx="4642500" cy="1877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1. ВПО батьки,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2. ВПО вчителі,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3. Вчителі Львівської області, 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4. Інклюзивно-ресурсні центри у громадах,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5. Колективи навчальних закладів, тютори,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6. Класні керівники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7. Соціальні педагоги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8. Керівники батьківських комітетів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9. Голови опікунських рад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10. Керівники відділів освіти РДА,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11. Громадські організації ВПО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5100" y="2999737"/>
            <a:ext cx="4642501" cy="199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Times New Roman"/>
                <a:ea typeface="Times New Roman"/>
                <a:cs typeface="Times New Roman"/>
                <a:sym typeface="Times New Roman"/>
              </a:rPr>
              <a:t>Анкетування батьків учнів та учениць ВПО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3879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Загальна кількість опитаних - 256 осіб</a:t>
            </a: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 rotWithShape="1">
          <a:blip r:embed="rId3">
            <a:alphaModFix/>
          </a:blip>
          <a:srcRect l="23182" t="55511" r="43322" b="19583"/>
          <a:stretch/>
        </p:blipFill>
        <p:spPr>
          <a:xfrm>
            <a:off x="741275" y="1629175"/>
            <a:ext cx="7248374" cy="303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2805</Words>
  <Application>Microsoft Office PowerPoint</Application>
  <PresentationFormat>Екран (16:9)</PresentationFormat>
  <Paragraphs>223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28" baseType="lpstr">
      <vt:lpstr>Simple Light</vt:lpstr>
      <vt:lpstr>      РЕКОМЕНДАЦІЇ  за результатами публічних консультацій  щодо проблем та викликів учнів і учениць ВПО  в адаптації до навчального року на Львівщині </vt:lpstr>
      <vt:lpstr>Методологія проведення консультацій</vt:lpstr>
      <vt:lpstr>Консультаційний мандат (відповідно до методики The Consultation Institute (Об’єднане королівство Великобританії та Північної Ірландії))</vt:lpstr>
      <vt:lpstr>Картування стейкхолдерів (відповідно до методики The Consultation Institute (Об’єднане королівство Великобританії та Північної Ірландії))</vt:lpstr>
      <vt:lpstr>Фокус-групи (відповідно до методики The Consultation Institute (Об’єднане королівство Великобританії та Північної Ірландії)) </vt:lpstr>
      <vt:lpstr>Інтерв’ю (відповідно до методики The Consultation Institute (Об’єднане королівство Великобританії та Північної Ірландії)) </vt:lpstr>
      <vt:lpstr>Інтерактивна гра Uchange (відповідно до методики проєкту Ради Європи “Зміцнення громадської участі в демократичному процесі прийняття рішень в Україні”)</vt:lpstr>
      <vt:lpstr>Стратегічна сесія CivicLab (відповідно до методики проєкту Ради Європи “Зміцнення громадської участі в демократичному процесі прийняття рішень в Україні”)</vt:lpstr>
      <vt:lpstr>Анкетування батьків учнів та учениць ВПО</vt:lpstr>
      <vt:lpstr>Презентація PowerPoint</vt:lpstr>
      <vt:lpstr>Презентація PowerPoint</vt:lpstr>
      <vt:lpstr>Презентація PowerPoint</vt:lpstr>
      <vt:lpstr>З якими найбільшими труднощами, на думку батьків ВПО,  можуть зіштовхнутись їхні діти у новій для них школі:</vt:lpstr>
      <vt:lpstr>Презентація PowerPoint</vt:lpstr>
      <vt:lpstr>Презентація PowerPoint</vt:lpstr>
      <vt:lpstr>ВИСНОВКИ ТА ПРОПОЗИЦІЇ ЩОДО ВИРІШЕННЯ ПРОБЛЕМНИХ АСПЕКТІВ АДАПТАЦІЇ УЧНІВ ТА УЧЕНИЦЬ ВПО ДО НАВЧАЛЬНОГО РОКУ</vt:lpstr>
      <vt:lpstr>Мовний бар'єр та культурні відмінності</vt:lpstr>
      <vt:lpstr>2. Психоемоційний стан школярів, в т.ч.  ВПО </vt:lpstr>
      <vt:lpstr>3. Подвійне навчання школярів ВПО  (у приймаючій громаді та вдома/ очно та дистанційно) </vt:lpstr>
      <vt:lpstr>4. Підтримка зв’язку з місцевими дітьми, які виїхали  за кордон </vt:lpstr>
      <vt:lpstr>5. Інформування та комунікація з батьками ВПО  </vt:lpstr>
      <vt:lpstr>6. Матеріальне забезпечення процесу навчання, в т.ч.  у дистанційному форматі </vt:lpstr>
      <vt:lpstr>Презентація PowerPoint</vt:lpstr>
      <vt:lpstr>9. Позаурочне дозвілля та розвиток школярів, в т.ч.  ВПО</vt:lpstr>
      <vt:lpstr>10. Залучення учнів, в т.ч. ВПО, до шкільних процесів,  інформування про стан справ у школі </vt:lpstr>
      <vt:lpstr>11.  Мотивація та психоемоційний стан вчителів  та адміністрацій шкіл</vt:lpstr>
      <vt:lpstr>Дякуємо за співпрацю!  Запрошуємо до обговорення!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РЕКОМЕНДАЦІЇ  за результатами публічних консультацій  щодо проблем та викликів учнів і учениць ВПО  в адаптації до навчального року на Львівщині</dc:title>
  <dc:creator>rada22</dc:creator>
  <cp:lastModifiedBy>rada123</cp:lastModifiedBy>
  <cp:revision>1</cp:revision>
  <dcterms:modified xsi:type="dcterms:W3CDTF">2022-08-17T12:03:07Z</dcterms:modified>
</cp:coreProperties>
</file>